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342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0" r:id="rId34"/>
    <p:sldId id="291" r:id="rId35"/>
    <p:sldId id="292" r:id="rId36"/>
    <p:sldId id="343" r:id="rId37"/>
    <p:sldId id="293" r:id="rId38"/>
    <p:sldId id="295" r:id="rId39"/>
    <p:sldId id="296" r:id="rId40"/>
    <p:sldId id="344" r:id="rId41"/>
    <p:sldId id="297" r:id="rId42"/>
    <p:sldId id="345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6" autoAdjust="0"/>
    <p:restoredTop sz="61265" autoAdjust="0"/>
  </p:normalViewPr>
  <p:slideViewPr>
    <p:cSldViewPr>
      <p:cViewPr varScale="1">
        <p:scale>
          <a:sx n="104" d="100"/>
          <a:sy n="104" d="100"/>
        </p:scale>
        <p:origin x="123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7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250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6" y="2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/>
          <a:lstStyle>
            <a:lvl1pPr algn="r">
              <a:defRPr sz="1100"/>
            </a:lvl1pPr>
          </a:lstStyle>
          <a:p>
            <a:fld id="{1D288C28-DCBF-4246-B141-80CAC590D219}" type="datetime1">
              <a:rPr lang="en-US" smtClean="0"/>
              <a:t>7/28/2019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9120189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6" y="9120189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 anchor="b"/>
          <a:lstStyle>
            <a:lvl1pPr algn="r">
              <a:defRPr sz="1100"/>
            </a:lvl1pPr>
          </a:lstStyle>
          <a:p>
            <a:fld id="{4825AA9F-B079-466D-A19E-A0BED09FA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5149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3.png>
</file>

<file path=ppt/media/image16.jpeg>
</file>

<file path=ppt/media/image17.jpeg>
</file>

<file path=ppt/media/image2.png>
</file>

<file path=ppt/media/image20.jpe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3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90" y="1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/>
          <a:lstStyle>
            <a:lvl1pPr algn="r">
              <a:defRPr sz="1200"/>
            </a:lvl1pPr>
          </a:lstStyle>
          <a:p>
            <a:fld id="{44F4BAAB-2D0A-854F-8AA2-4D47D58DC87C}" type="datetime1">
              <a:rPr lang="en-US" smtClean="0"/>
              <a:t>7/28/2019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2313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701" tIns="43851" rIns="87701" bIns="4385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vert="horz" lIns="87701" tIns="43851" rIns="87701" bIns="4385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90" y="9119474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 anchor="b"/>
          <a:lstStyle>
            <a:lvl1pPr algn="r">
              <a:defRPr sz="1200"/>
            </a:lvl1pPr>
          </a:lstStyle>
          <a:p>
            <a:fld id="{7106D8DA-1A55-4414-9F6D-9B871CCC3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333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06D8DA-1A55-4414-9F6D-9B871CCC3BEB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4FCDC8C-71ED-4E41-B7E1-B97F5FFF8116}" type="datetime1">
              <a:rPr lang="en-US" smtClean="0"/>
              <a:t>7/28/2019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23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02298E3-52AF-4F84-BC83-1D80A0E7F6B5}" type="slidenum">
              <a:rPr lang="en-US" altLang="en-US" sz="1200"/>
              <a:pPr/>
              <a:t>12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062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6C87BE7-122B-4399-B1F6-35CC3C43642F}" type="slidenum">
              <a:rPr lang="en-US" altLang="en-US" sz="1200"/>
              <a:pPr/>
              <a:t>13</a:t>
            </a:fld>
            <a:endParaRPr lang="en-US" altLang="en-US" sz="120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084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54D2032-F7A1-47FB-8029-FF01734C1A45}" type="slidenum">
              <a:rPr lang="en-US" altLang="en-US" sz="1200"/>
              <a:pPr/>
              <a:t>14</a:t>
            </a:fld>
            <a:endParaRPr lang="en-US" altLang="en-US" sz="120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291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5D6698B-82E8-4243-BAB0-D6783EE2B84F}" type="slidenum">
              <a:rPr lang="en-US" altLang="en-US" sz="1200"/>
              <a:pPr/>
              <a:t>15</a:t>
            </a:fld>
            <a:endParaRPr lang="en-US" altLang="en-US" sz="1200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623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E75EE63-BBAB-4B59-AB6C-C7C62F9D7EF6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237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FA286EA-37A2-4E74-A5EA-47322F5F22B9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216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F34FE36-22BB-471F-B5BA-20ABB5BF6430}" type="slidenum">
              <a:rPr lang="en-US" altLang="en-US" sz="1200"/>
              <a:pPr/>
              <a:t>18</a:t>
            </a:fld>
            <a:endParaRPr lang="en-US" altLang="en-US" sz="120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8523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6F3D21-A5A9-4DF0-817E-313DA5AE0CC9}" type="slidenum">
              <a:rPr lang="en-US" altLang="en-US" sz="1200"/>
              <a:pPr/>
              <a:t>19</a:t>
            </a:fld>
            <a:endParaRPr lang="en-US" altLang="en-US" sz="1200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7839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81DB7B-8BB9-428D-983D-60F2DF463925}" type="slidenum">
              <a:rPr lang="en-US" altLang="en-US" sz="1200"/>
              <a:pPr/>
              <a:t>20</a:t>
            </a:fld>
            <a:endParaRPr lang="en-US" altLang="en-US" sz="120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6022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1469615-0B6C-4E37-A5DC-FDCF4C566C37}" type="slidenum">
              <a:rPr lang="en-US" altLang="en-US" sz="1200"/>
              <a:pPr/>
              <a:t>21</a:t>
            </a:fld>
            <a:endParaRPr lang="en-US" altLang="en-US" sz="1200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34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3F0CAC2-290B-4447-A1A9-9DF2412B29D5}" type="slidenum">
              <a:rPr lang="en-US" altLang="en-US" sz="1200"/>
              <a:pPr/>
              <a:t>4</a:t>
            </a:fld>
            <a:endParaRPr lang="en-US" altLang="en-US" sz="120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059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2F97F58-FA04-4838-BA8D-1673429622FF}" type="slidenum">
              <a:rPr lang="en-US" altLang="en-US" sz="1200"/>
              <a:pPr/>
              <a:t>22</a:t>
            </a:fld>
            <a:endParaRPr lang="en-US" altLang="en-US" sz="1200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8877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E8ABFFE-D826-4EF9-B15D-4180085C23C7}" type="slidenum">
              <a:rPr lang="en-US" altLang="en-US" sz="1200"/>
              <a:pPr/>
              <a:t>23</a:t>
            </a:fld>
            <a:endParaRPr lang="en-US" altLang="en-US" sz="120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0907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9C970B-8220-4517-837F-B56840EC81F1}" type="slidenum">
              <a:rPr lang="en-US" altLang="en-US" sz="1200"/>
              <a:pPr/>
              <a:t>24</a:t>
            </a:fld>
            <a:endParaRPr lang="en-US" altLang="en-US" sz="1200"/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8565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CB53E9A-4F1C-4562-B43B-B5CFB7E98BB2}" type="slidenum">
              <a:rPr lang="en-US" altLang="en-US" sz="1200"/>
              <a:pPr/>
              <a:t>25</a:t>
            </a:fld>
            <a:endParaRPr lang="en-US" altLang="en-US" sz="1200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192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D71DE7E-FF0D-4034-AE63-651A3A350F6F}" type="slidenum">
              <a:rPr lang="en-US" altLang="en-US" sz="1200"/>
              <a:pPr/>
              <a:t>26</a:t>
            </a:fld>
            <a:endParaRPr lang="en-US" altLang="en-US" sz="1200"/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2517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6281BB1-9FD8-4756-B07C-05F43DCBB1D1}" type="slidenum">
              <a:rPr lang="en-US" altLang="en-US" sz="1200"/>
              <a:pPr/>
              <a:t>27</a:t>
            </a:fld>
            <a:endParaRPr lang="en-US" altLang="en-US" sz="1200"/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590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02CC610-2C92-4BB3-8D98-C7E1312CA104}" type="slidenum">
              <a:rPr lang="en-US" altLang="en-US" sz="1200"/>
              <a:pPr/>
              <a:t>28</a:t>
            </a:fld>
            <a:endParaRPr lang="en-US" altLang="en-US" sz="1200"/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9864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844853C-1565-4D82-BAFB-17FA6226FCB3}" type="slidenum">
              <a:rPr lang="en-US" altLang="en-US" sz="1200"/>
              <a:pPr/>
              <a:t>29</a:t>
            </a:fld>
            <a:endParaRPr lang="en-US" altLang="en-US" sz="120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4201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C5E82CE-5F33-4AA9-922C-5F54A6966317}" type="slidenum">
              <a:rPr lang="en-US" altLang="en-US" sz="1200"/>
              <a:pPr/>
              <a:t>30</a:t>
            </a:fld>
            <a:endParaRPr lang="en-US" altLang="en-US" sz="1200"/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12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8449F55-0331-42F3-8185-5550FA6588AF}" type="slidenum">
              <a:rPr lang="en-US" altLang="en-US" sz="1200"/>
              <a:pPr/>
              <a:t>31</a:t>
            </a:fld>
            <a:endParaRPr lang="en-US" altLang="en-US" sz="1200"/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686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B202F3DB-D83B-4369-B6DF-4EFAC58302F7}" type="slidenum">
              <a:rPr lang="en-US" altLang="en-US" sz="1200"/>
              <a:pPr algn="r"/>
              <a:t>5</a:t>
            </a:fld>
            <a:endParaRPr lang="en-US" alt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6182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1A24CF4-9A58-4D8C-8B4A-1F5B4A557C17}" type="slidenum">
              <a:rPr lang="en-US" altLang="en-US" sz="1200"/>
              <a:pPr/>
              <a:t>32</a:t>
            </a:fld>
            <a:endParaRPr lang="en-US" altLang="en-US" sz="12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0923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D2532D8-F19F-403F-A34B-7117B24BF533}" type="slidenum">
              <a:rPr lang="en-US" altLang="en-US" sz="1200"/>
              <a:pPr/>
              <a:t>33</a:t>
            </a:fld>
            <a:endParaRPr lang="en-US" altLang="en-US" sz="120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8435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40ADC53-D181-43CB-9865-BA969C5AAEFD}" type="slidenum">
              <a:rPr lang="en-US" altLang="en-US" sz="1200"/>
              <a:pPr/>
              <a:t>34</a:t>
            </a:fld>
            <a:endParaRPr lang="en-US" altLang="en-US" sz="1200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6741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94E467F-6EAC-4F92-B33E-2BE268A09E9A}" type="slidenum">
              <a:rPr lang="en-US" altLang="en-US" sz="1200"/>
              <a:pPr/>
              <a:t>35</a:t>
            </a:fld>
            <a:endParaRPr lang="en-US" altLang="en-US" sz="120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9085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94E467F-6EAC-4F92-B33E-2BE268A09E9A}" type="slidenum">
              <a:rPr lang="en-US" altLang="en-US" sz="1200"/>
              <a:pPr/>
              <a:t>36</a:t>
            </a:fld>
            <a:endParaRPr lang="en-US" altLang="en-US" sz="120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9085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AF7D5D7-1528-465C-90C3-10C59F6113C4}" type="slidenum">
              <a:rPr lang="en-US" altLang="en-US" sz="1200"/>
              <a:pPr/>
              <a:t>37</a:t>
            </a:fld>
            <a:endParaRPr lang="en-US" altLang="en-US" sz="1200"/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0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D1A45DA-CA64-41FA-A1E8-AD1BAE08C0BB}" type="slidenum">
              <a:rPr lang="en-US" altLang="en-US" sz="1200"/>
              <a:pPr/>
              <a:t>38</a:t>
            </a:fld>
            <a:endParaRPr lang="en-US" altLang="en-US" sz="1200"/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038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64DA130-9CE3-4E7D-9E7F-223297258F10}" type="slidenum">
              <a:rPr lang="en-US" altLang="en-US" sz="1200"/>
              <a:pPr/>
              <a:t>39</a:t>
            </a:fld>
            <a:endParaRPr lang="en-US" altLang="en-US" sz="1200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556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64DA130-9CE3-4E7D-9E7F-223297258F10}" type="slidenum">
              <a:rPr lang="en-US" altLang="en-US" sz="1200"/>
              <a:pPr/>
              <a:t>40</a:t>
            </a:fld>
            <a:endParaRPr lang="en-US" altLang="en-US" sz="1200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556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BB2FFBC-ECC8-4E72-ACD7-AC5B3AC7D391}" type="slidenum">
              <a:rPr lang="en-US" altLang="en-US" sz="1200"/>
              <a:pPr/>
              <a:t>41</a:t>
            </a:fld>
            <a:endParaRPr lang="en-US" altLang="en-US" sz="1200"/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532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A4932D46-DD78-4BAB-BBDC-DC51872AFEF6}" type="slidenum">
              <a:rPr lang="en-US" altLang="en-US" sz="1200"/>
              <a:pPr algn="r"/>
              <a:t>6</a:t>
            </a:fld>
            <a:endParaRPr lang="en-US" altLang="en-US" sz="120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1377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BB2FFBC-ECC8-4E72-ACD7-AC5B3AC7D391}" type="slidenum">
              <a:rPr lang="en-US" altLang="en-US" sz="1200"/>
              <a:pPr/>
              <a:t>42</a:t>
            </a:fld>
            <a:endParaRPr lang="en-US" altLang="en-US" sz="1200"/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5324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733A54A-C6D5-44D3-B193-2B68843B2348}" type="slidenum">
              <a:rPr lang="en-US" altLang="en-US" sz="1200"/>
              <a:pPr/>
              <a:t>43</a:t>
            </a:fld>
            <a:endParaRPr lang="en-US" altLang="en-US" sz="1200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27001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57AE074-BB24-467C-A389-042288128DCE}" type="slidenum">
              <a:rPr lang="en-US" altLang="en-US" sz="1200"/>
              <a:pPr/>
              <a:t>44</a:t>
            </a:fld>
            <a:endParaRPr lang="en-US" altLang="en-US" sz="1200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6364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507090B-43B1-4E96-BBBD-29C4E144CED6}" type="slidenum">
              <a:rPr lang="en-US" altLang="en-US" sz="1200"/>
              <a:pPr/>
              <a:t>45</a:t>
            </a:fld>
            <a:endParaRPr lang="en-US" altLang="en-US" sz="1200"/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30230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21DAE2F-0D65-4187-8195-66E3DFCF9142}" type="slidenum">
              <a:rPr lang="en-US" altLang="en-US" sz="1200"/>
              <a:pPr/>
              <a:t>46</a:t>
            </a:fld>
            <a:endParaRPr lang="en-US" altLang="en-US" sz="1200"/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9763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D12A99F-88C8-4413-BBDB-E9633A53948D}" type="slidenum">
              <a:rPr lang="en-US" altLang="en-US" sz="1200"/>
              <a:pPr/>
              <a:t>47</a:t>
            </a:fld>
            <a:endParaRPr lang="en-US" altLang="en-US" sz="1200"/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2259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9B5DD2D-80F8-4C47-BE29-F71863EB928E}" type="slidenum">
              <a:rPr lang="en-US" altLang="en-US" sz="1200"/>
              <a:pPr/>
              <a:t>48</a:t>
            </a:fld>
            <a:endParaRPr lang="en-US" altLang="en-US" sz="1200"/>
          </a:p>
        </p:txBody>
      </p:sp>
      <p:sp>
        <p:nvSpPr>
          <p:cNvPr id="138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3571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D1584D15-F658-456F-8F61-E80EBA02FF6A}" type="slidenum">
              <a:rPr lang="en-US" altLang="en-US" sz="1200"/>
              <a:pPr algn="r"/>
              <a:t>49</a:t>
            </a:fld>
            <a:endParaRPr lang="en-US" altLang="en-US" sz="1200"/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88378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52C13233-64BC-4954-9464-11A8667DC6C3}" type="slidenum">
              <a:rPr lang="en-US" altLang="en-US" sz="1200"/>
              <a:pPr algn="r"/>
              <a:t>50</a:t>
            </a:fld>
            <a:endParaRPr lang="en-US" altLang="en-US" sz="1200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41449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702DC87-2809-4E8A-B7E5-19578CF611CB}" type="slidenum">
              <a:rPr lang="en-US" altLang="en-US" sz="1200"/>
              <a:pPr/>
              <a:t>51</a:t>
            </a:fld>
            <a:endParaRPr lang="en-US" altLang="en-US" sz="1200"/>
          </a:p>
        </p:txBody>
      </p:sp>
      <p:sp>
        <p:nvSpPr>
          <p:cNvPr id="141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720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4572F582-7A30-44E2-B9AE-85A1CA63CB6B}" type="slidenum">
              <a:rPr lang="en-US" altLang="en-US" sz="1200"/>
              <a:pPr algn="r"/>
              <a:t>7</a:t>
            </a:fld>
            <a:endParaRPr lang="en-US" altLang="en-US" sz="1200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1516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C5B6243-9F6C-4A40-B7AB-819F09B48280}" type="slidenum">
              <a:rPr lang="en-US" altLang="en-US" sz="1200"/>
              <a:pPr/>
              <a:t>52</a:t>
            </a:fld>
            <a:endParaRPr lang="en-US" altLang="en-US" sz="1200"/>
          </a:p>
        </p:txBody>
      </p:sp>
      <p:sp>
        <p:nvSpPr>
          <p:cNvPr id="142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21432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03671C7C-5C30-4951-A09C-C7DE0069A227}" type="slidenum">
              <a:rPr lang="en-US" altLang="en-US" sz="1200"/>
              <a:pPr algn="r"/>
              <a:t>53</a:t>
            </a:fld>
            <a:endParaRPr lang="en-US" altLang="en-US" sz="1200"/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9473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1896E650-A8FF-4A75-8D3E-76E6F7496A62}" type="slidenum">
              <a:rPr lang="en-US" altLang="en-US" sz="1200"/>
              <a:pPr algn="r"/>
              <a:t>54</a:t>
            </a:fld>
            <a:endParaRPr lang="en-US" altLang="en-US" sz="1200"/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021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43EEFE5-6DA2-40BF-A0EC-25CFBBE7FBB4}" type="slidenum">
              <a:rPr lang="en-US" altLang="en-US" sz="1200"/>
              <a:pPr/>
              <a:t>8</a:t>
            </a:fld>
            <a:endParaRPr lang="en-US" altLang="en-US" sz="120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889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E76179E-0825-42BA-A86D-E07CE2CDFB4A}" type="slidenum">
              <a:rPr lang="en-US" altLang="en-US" sz="1200"/>
              <a:pPr/>
              <a:t>9</a:t>
            </a:fld>
            <a:endParaRPr lang="en-US" altLang="en-US" sz="120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16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E8D77EB-8DA4-473C-85D9-A2C867216A15}" type="slidenum">
              <a:rPr lang="en-US" altLang="en-US" sz="1200"/>
              <a:pPr/>
              <a:t>10</a:t>
            </a:fld>
            <a:endParaRPr lang="en-US" altLang="en-US" sz="120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260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E8D77EB-8DA4-473C-85D9-A2C867216A15}" type="slidenum">
              <a:rPr lang="en-US" altLang="en-US" sz="1200"/>
              <a:pPr/>
              <a:t>11</a:t>
            </a:fld>
            <a:endParaRPr lang="en-US" altLang="en-US" sz="120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260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C9030-1191-D445-BF11-3E83DD6C668A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3AF6-0237-1348-96B1-9E656B1CC016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3FC1-00A8-FF41-804C-21D88C8C71EE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sm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122D-2584-414E-AF41-759BF98411C2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42991-6F4B-F941-BB06-7BCF2D7FD275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26182-380E-AC43-8DA4-CDDFB813762B}" type="datetime1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80D60-83CB-8741-992D-0A3367DBDDB0}" type="datetime1">
              <a:rPr lang="en-US" smtClean="0"/>
              <a:t>7/28/2019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B04B0-A3C0-C649-BD46-E5082DC10BC2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A8A70-1174-554F-96A4-C7EBB53E2B58}" type="datetime1">
              <a:rPr lang="en-US" smtClean="0"/>
              <a:t>7/28/2019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6E568-E1A1-504C-A167-CE9D712E8A1D}" type="datetime1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5101F-EF91-1746-9733-5A015320C21E}" type="datetime1">
              <a:rPr lang="en-US" smtClean="0"/>
              <a:t>7/28/2019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63F3E-53AD-D14F-9F4B-5CE0918C9E61}" type="datetime1">
              <a:rPr lang="en-US" smtClean="0"/>
              <a:t>7/28/2019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1547" y="5183453"/>
            <a:ext cx="7239000" cy="83099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en-US" sz="2800" cap="small" dirty="0"/>
              <a:t>Dr. Asif Zaman</a:t>
            </a:r>
          </a:p>
          <a:p>
            <a:pPr lvl="0" algn="ctr"/>
            <a:r>
              <a:rPr lang="en-US" cap="small" dirty="0"/>
              <a:t>Associate Professor, CSE, RU</a:t>
            </a:r>
            <a:endParaRPr lang="en-US" sz="1600" cap="small" dirty="0"/>
          </a:p>
        </p:txBody>
      </p:sp>
      <p:sp>
        <p:nvSpPr>
          <p:cNvPr id="6" name="TextBox 5"/>
          <p:cNvSpPr txBox="1"/>
          <p:nvPr/>
        </p:nvSpPr>
        <p:spPr>
          <a:xfrm>
            <a:off x="228598" y="363512"/>
            <a:ext cx="87249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SzPct val="50000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 3121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buSzPct val="50000"/>
            </a:pPr>
            <a:r>
              <a:rPr lang="en-US" sz="4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Systems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36438" y="6121718"/>
            <a:ext cx="9578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Week #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8150" y="2903400"/>
            <a:ext cx="1545795" cy="144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96628" y="6504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1F2F6FB-134A-C74E-AE83-03C133B10AC5}"/>
              </a:ext>
            </a:extLst>
          </p:cNvPr>
          <p:cNvSpPr txBox="1"/>
          <p:nvPr/>
        </p:nvSpPr>
        <p:spPr>
          <a:xfrm>
            <a:off x="0" y="248717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cap="small" dirty="0">
                <a:solidFill>
                  <a:schemeClr val="tx2"/>
                </a:solidFill>
              </a:rPr>
              <a:t>Session: 2016-17</a:t>
            </a:r>
          </a:p>
        </p:txBody>
      </p:sp>
    </p:spTree>
    <p:extLst>
      <p:ext uri="{BB962C8B-B14F-4D97-AF65-F5344CB8AC3E}">
        <p14:creationId xmlns:p14="http://schemas.microsoft.com/office/powerpoint/2010/main" val="4275267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386107"/>
            <a:ext cx="8077200" cy="4998159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</a:t>
            </a:r>
            <a:r>
              <a:rPr lang="en-US" altLang="en-US" sz="2400" b="1" cap="small" dirty="0">
                <a:solidFill>
                  <a:srgbClr val="002060"/>
                </a:solidFill>
              </a:rPr>
              <a:t>Entity</a:t>
            </a:r>
            <a:r>
              <a:rPr lang="en-US" altLang="en-US" sz="2400" b="1" dirty="0"/>
              <a:t> </a:t>
            </a:r>
            <a:r>
              <a:rPr lang="en-US" altLang="en-US" sz="2400" dirty="0"/>
              <a:t>is an </a:t>
            </a:r>
            <a:r>
              <a:rPr lang="en-US" altLang="en-US" sz="2400" b="1" dirty="0"/>
              <a:t>object</a:t>
            </a:r>
            <a:r>
              <a:rPr lang="en-US" altLang="en-US" sz="2400" dirty="0"/>
              <a:t> that exists and is distinguishable from other objects.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pPr lvl="1"/>
            <a:endParaRPr lang="en-US" altLang="en-US" sz="2400" dirty="0">
              <a:ea typeface="ＭＳ Ｐゴシック" panose="020B0600070205080204" pitchFamily="34" charset="-128"/>
            </a:endParaRPr>
          </a:p>
          <a:p>
            <a:r>
              <a:rPr lang="en-US" altLang="en-US" sz="2400" dirty="0"/>
              <a:t>An </a:t>
            </a:r>
            <a:r>
              <a:rPr lang="en-US" altLang="en-US" sz="2400" b="1" cap="small" dirty="0">
                <a:solidFill>
                  <a:srgbClr val="002060"/>
                </a:solidFill>
              </a:rPr>
              <a:t>Entity Set</a:t>
            </a:r>
            <a:r>
              <a:rPr lang="en-US" altLang="en-US" sz="2400" dirty="0">
                <a:solidFill>
                  <a:srgbClr val="002060"/>
                </a:solidFill>
              </a:rPr>
              <a:t> </a:t>
            </a:r>
            <a:r>
              <a:rPr lang="en-US" altLang="en-US" sz="2400" dirty="0"/>
              <a:t>is a set of entities of the same type that share the same properties.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1522C9AC-F14D-344D-AA16-338AE5E2F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045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600200"/>
            <a:ext cx="7772400" cy="4998159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     	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sz="2400" dirty="0">
                <a:ea typeface="ＭＳ Ｐゴシック" panose="020B0600070205080204" pitchFamily="34" charset="-128"/>
              </a:rPr>
              <a:t>(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sz="2400" dirty="0">
                <a:ea typeface="ＭＳ Ｐゴシック" panose="020B0600070205080204" pitchFamily="34" charset="-128"/>
              </a:rPr>
              <a:t>)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/>
            </a:r>
            <a:br>
              <a:rPr lang="en-US" altLang="en-US" sz="2400" i="1" dirty="0">
                <a:ea typeface="ＭＳ Ｐゴシック" panose="020B0600070205080204" pitchFamily="34" charset="-128"/>
              </a:rPr>
            </a:br>
            <a:r>
              <a:rPr lang="en-US" altLang="en-US" sz="2400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sz="2400" dirty="0">
                <a:ea typeface="ＭＳ Ｐゴシック" panose="020B0600070205080204" pitchFamily="34" charset="-128"/>
              </a:rPr>
              <a:t>(</a:t>
            </a:r>
            <a:r>
              <a:rPr lang="en-US" altLang="en-US" sz="2400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sz="2400" dirty="0">
                <a:ea typeface="ＭＳ Ｐゴシック" panose="020B0600070205080204" pitchFamily="34" charset="-128"/>
              </a:rPr>
              <a:t>)</a:t>
            </a:r>
            <a:endParaRPr lang="en-US" altLang="en-US" sz="2400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sz="2400" dirty="0"/>
              <a:t>A subset of the attributes form a  </a:t>
            </a:r>
            <a:r>
              <a:rPr lang="en-US" altLang="en-US" sz="2400" b="1" dirty="0">
                <a:solidFill>
                  <a:srgbClr val="002060"/>
                </a:solidFill>
              </a:rPr>
              <a:t>primary key </a:t>
            </a:r>
            <a:r>
              <a:rPr lang="en-US" altLang="en-US" sz="2400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46ADB18-9CD6-564A-9148-F1B45C322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045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768350" y="609600"/>
            <a:ext cx="80772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cap="small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cap="small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cap="small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cap="small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cap="small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362200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217B85B-B34E-BA4E-BE23-DB750B960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37885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469900" y="85725"/>
            <a:ext cx="8267700" cy="102393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 sz="4000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855369" y="1447800"/>
            <a:ext cx="7225299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400" dirty="0"/>
              <a:t>Entity sets can be represented graphically as follows:</a:t>
            </a:r>
          </a:p>
          <a:p>
            <a:pPr marL="914400" lvl="1" indent="-457200">
              <a:spcBef>
                <a:spcPct val="35000"/>
              </a:spcBef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2400" dirty="0"/>
              <a:t>Rectangles represent entity sets.</a:t>
            </a:r>
          </a:p>
          <a:p>
            <a:pPr marL="914400" lvl="1" indent="-457200">
              <a:spcBef>
                <a:spcPct val="35000"/>
              </a:spcBef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2400" dirty="0"/>
              <a:t>Attributes listed inside entity rectangle</a:t>
            </a:r>
          </a:p>
          <a:p>
            <a:pPr marL="914400" lvl="1" indent="-457200">
              <a:spcBef>
                <a:spcPct val="35000"/>
              </a:spcBef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2400" dirty="0"/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050" y="4138613"/>
            <a:ext cx="4579938" cy="165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0FB8C6-D9C0-D64A-AB31-91D9BBCCE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876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222375"/>
            <a:ext cx="7742238" cy="4876800"/>
          </a:xfrm>
        </p:spPr>
        <p:txBody>
          <a:bodyPr>
            <a:normAutofit/>
          </a:bodyPr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2060"/>
                </a:solidFill>
              </a:rPr>
              <a:t>relationship</a:t>
            </a:r>
            <a:r>
              <a:rPr lang="en-US" altLang="en-US" sz="2400" dirty="0"/>
              <a:t> is an association among several entities</a:t>
            </a:r>
          </a:p>
          <a:p>
            <a:pPr>
              <a:buFont typeface="Monotype Sorts" charset="2"/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/>
              <a:t>	Example:</a:t>
            </a:r>
            <a:br>
              <a:rPr lang="en-US" altLang="en-US" sz="2400" dirty="0"/>
            </a:br>
            <a:r>
              <a:rPr lang="en-US" altLang="en-US" sz="2400" dirty="0"/>
              <a:t>	 44553 (Peltier</a:t>
            </a:r>
            <a:r>
              <a:rPr lang="en-US" altLang="en-US" sz="2400" u="sng" dirty="0"/>
              <a:t>)</a:t>
            </a:r>
            <a:r>
              <a:rPr lang="en-US" altLang="en-US" sz="2400" dirty="0"/>
              <a:t> 	</a:t>
            </a:r>
            <a:r>
              <a:rPr lang="en-US" altLang="en-US" sz="2400" i="1" u="sng" dirty="0">
                <a:solidFill>
                  <a:srgbClr val="00B050"/>
                </a:solidFill>
              </a:rPr>
              <a:t>advisor</a:t>
            </a:r>
            <a:r>
              <a:rPr lang="en-US" altLang="en-US" sz="2400" dirty="0"/>
              <a:t>	 22222 (</a:t>
            </a:r>
            <a:r>
              <a:rPr lang="en-US" altLang="en-US" sz="2400" u="sng" dirty="0"/>
              <a:t>Einstein)</a:t>
            </a:r>
            <a:r>
              <a:rPr lang="en-US" altLang="en-US" sz="2400" dirty="0"/>
              <a:t> </a:t>
            </a:r>
            <a:r>
              <a:rPr lang="en-US" altLang="en-US" sz="2400" u="sng" dirty="0"/>
              <a:t/>
            </a:r>
            <a:br>
              <a:rPr lang="en-US" altLang="en-US" sz="2400" u="sng" dirty="0"/>
            </a:br>
            <a:r>
              <a:rPr lang="en-US" altLang="en-US" sz="2400" dirty="0"/>
              <a:t>	 </a:t>
            </a:r>
            <a:r>
              <a:rPr lang="en-US" altLang="en-US" sz="2400" b="1" i="1" dirty="0">
                <a:solidFill>
                  <a:srgbClr val="FF0000"/>
                </a:solidFill>
              </a:rPr>
              <a:t>student</a:t>
            </a:r>
            <a:r>
              <a:rPr lang="en-US" altLang="en-US" sz="2400" b="1" dirty="0">
                <a:solidFill>
                  <a:srgbClr val="FF0000"/>
                </a:solidFill>
              </a:rPr>
              <a:t> entity</a:t>
            </a:r>
            <a:r>
              <a:rPr lang="en-US" altLang="en-US" sz="2400" dirty="0"/>
              <a:t>	</a:t>
            </a:r>
            <a:r>
              <a:rPr lang="en-US" altLang="en-US" sz="2400" b="1" dirty="0">
                <a:solidFill>
                  <a:srgbClr val="00B050"/>
                </a:solidFill>
              </a:rPr>
              <a:t>relationship set</a:t>
            </a:r>
            <a:r>
              <a:rPr lang="en-US" altLang="en-US" sz="2400" dirty="0"/>
              <a:t>	 </a:t>
            </a:r>
            <a:r>
              <a:rPr lang="en-US" altLang="en-US" sz="2400" b="1" i="1" dirty="0">
                <a:solidFill>
                  <a:srgbClr val="FF0000"/>
                </a:solidFill>
              </a:rPr>
              <a:t>instructor</a:t>
            </a:r>
            <a:r>
              <a:rPr lang="en-US" altLang="en-US" sz="2400" b="1" dirty="0">
                <a:solidFill>
                  <a:srgbClr val="FF0000"/>
                </a:solidFill>
              </a:rPr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2060"/>
                </a:solidFill>
              </a:rPr>
              <a:t>relationship set</a:t>
            </a:r>
            <a:r>
              <a:rPr lang="en-US" altLang="en-US" sz="2400" dirty="0">
                <a:solidFill>
                  <a:srgbClr val="002060"/>
                </a:solidFill>
              </a:rPr>
              <a:t> </a:t>
            </a:r>
            <a:r>
              <a:rPr lang="en-US" altLang="en-US" sz="2400" dirty="0"/>
              <a:t>is a mathematical relation among </a:t>
            </a:r>
            <a:r>
              <a:rPr lang="en-US" altLang="en-US" sz="2400" i="1" dirty="0"/>
              <a:t>n</a:t>
            </a:r>
            <a:r>
              <a:rPr lang="en-US" altLang="en-US" sz="2400" dirty="0"/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Font typeface="Monotype Sorts" charset="2"/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>
                <a:sym typeface="Symbol" panose="05050102010706020507" pitchFamily="18" charset="2"/>
              </a:rPr>
              <a:t>			{(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sym typeface="Symbol" panose="05050102010706020507" pitchFamily="18" charset="2"/>
              </a:rPr>
              <a:t>,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2</a:t>
            </a:r>
            <a:r>
              <a:rPr lang="en-US" altLang="en-US" sz="2400" dirty="0">
                <a:sym typeface="Symbol" panose="05050102010706020507" pitchFamily="18" charset="2"/>
              </a:rPr>
              <a:t>, … </a:t>
            </a:r>
            <a:r>
              <a:rPr lang="en-US" altLang="en-US" sz="2400" i="1" dirty="0" err="1">
                <a:sym typeface="Symbol" panose="05050102010706020507" pitchFamily="18" charset="2"/>
              </a:rPr>
              <a:t>e</a:t>
            </a:r>
            <a:r>
              <a:rPr lang="en-US" altLang="en-US" sz="2400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sz="2400" dirty="0">
                <a:sym typeface="Symbol" panose="05050102010706020507" pitchFamily="18" charset="2"/>
              </a:rPr>
              <a:t>) |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sym typeface="Symbol" panose="05050102010706020507" pitchFamily="18" charset="2"/>
              </a:rPr>
              <a:t>  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sym typeface="Symbol" panose="05050102010706020507" pitchFamily="18" charset="2"/>
              </a:rPr>
              <a:t>,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2</a:t>
            </a:r>
            <a:r>
              <a:rPr lang="en-US" altLang="en-US" sz="2400" dirty="0">
                <a:sym typeface="Symbol" panose="05050102010706020507" pitchFamily="18" charset="2"/>
              </a:rPr>
              <a:t>  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2</a:t>
            </a:r>
            <a:r>
              <a:rPr lang="en-US" altLang="en-US" sz="2400" dirty="0">
                <a:sym typeface="Symbol" panose="05050102010706020507" pitchFamily="18" charset="2"/>
              </a:rPr>
              <a:t>, …, </a:t>
            </a:r>
            <a:r>
              <a:rPr lang="en-US" altLang="en-US" sz="2400" i="1" dirty="0" err="1">
                <a:sym typeface="Symbol" panose="05050102010706020507" pitchFamily="18" charset="2"/>
              </a:rPr>
              <a:t>e</a:t>
            </a:r>
            <a:r>
              <a:rPr lang="en-US" altLang="en-US" sz="2400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sz="2400" dirty="0">
                <a:sym typeface="Symbol" panose="05050102010706020507" pitchFamily="18" charset="2"/>
              </a:rPr>
              <a:t>   </a:t>
            </a:r>
            <a:r>
              <a:rPr lang="en-US" altLang="en-US" sz="2400" i="1" dirty="0" err="1">
                <a:sym typeface="Symbol" panose="05050102010706020507" pitchFamily="18" charset="2"/>
              </a:rPr>
              <a:t>E</a:t>
            </a:r>
            <a:r>
              <a:rPr lang="en-US" altLang="en-US" sz="2400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sz="2400" dirty="0">
                <a:sym typeface="Symbol" panose="05050102010706020507" pitchFamily="18" charset="2"/>
              </a:rPr>
              <a:t>}</a:t>
            </a:r>
            <a:br>
              <a:rPr lang="en-US" altLang="en-US" sz="2400" dirty="0">
                <a:sym typeface="Symbol" panose="05050102010706020507" pitchFamily="18" charset="2"/>
              </a:rPr>
            </a:br>
            <a:r>
              <a:rPr lang="en-US" altLang="en-US" sz="2400" dirty="0">
                <a:sym typeface="Symbol" panose="05050102010706020507" pitchFamily="18" charset="2"/>
              </a:rPr>
              <a:t/>
            </a:r>
            <a:br>
              <a:rPr lang="en-US" altLang="en-US" sz="2400" dirty="0">
                <a:sym typeface="Symbol" panose="05050102010706020507" pitchFamily="18" charset="2"/>
              </a:rPr>
            </a:br>
            <a:r>
              <a:rPr lang="en-US" altLang="en-US" sz="2400" dirty="0">
                <a:sym typeface="Symbol" panose="05050102010706020507" pitchFamily="18" charset="2"/>
              </a:rPr>
              <a:t>where (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sym typeface="Symbol" panose="05050102010706020507" pitchFamily="18" charset="2"/>
              </a:rPr>
              <a:t>, </a:t>
            </a:r>
            <a:r>
              <a:rPr lang="en-US" altLang="en-US" sz="2400" i="1" dirty="0">
                <a:sym typeface="Symbol" panose="05050102010706020507" pitchFamily="18" charset="2"/>
              </a:rPr>
              <a:t>e</a:t>
            </a:r>
            <a:r>
              <a:rPr lang="en-US" altLang="en-US" sz="2400" baseline="-25000" dirty="0">
                <a:sym typeface="Symbol" panose="05050102010706020507" pitchFamily="18" charset="2"/>
              </a:rPr>
              <a:t>2</a:t>
            </a:r>
            <a:r>
              <a:rPr lang="en-US" altLang="en-US" sz="2400" dirty="0">
                <a:sym typeface="Symbol" panose="05050102010706020507" pitchFamily="18" charset="2"/>
              </a:rPr>
              <a:t>, …, </a:t>
            </a:r>
            <a:r>
              <a:rPr lang="en-US" altLang="en-US" sz="2400" i="1" dirty="0" err="1">
                <a:sym typeface="Symbol" panose="05050102010706020507" pitchFamily="18" charset="2"/>
              </a:rPr>
              <a:t>e</a:t>
            </a:r>
            <a:r>
              <a:rPr lang="en-US" altLang="en-US" sz="2400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sz="2400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Font typeface="Monotype Sorts" charset="2"/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sz="2400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sz="2400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792B6C8-3B6A-F042-8833-17913E856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4800600"/>
            <a:ext cx="3263900" cy="180660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6B724DC-3572-844A-BA88-A1DE397D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23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469900" y="521741"/>
            <a:ext cx="82677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900760" y="1600200"/>
            <a:ext cx="7405980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400" dirty="0"/>
              <a:t>Example: we define the relationship set  </a:t>
            </a:r>
            <a:r>
              <a:rPr kumimoji="1" lang="en-US" altLang="en-US" sz="2400" i="1" dirty="0"/>
              <a:t>advisor</a:t>
            </a:r>
            <a:r>
              <a:rPr kumimoji="1" lang="en-US" altLang="en-US" sz="2400" dirty="0"/>
              <a:t> to denote the associations between students and the instructors who act as their advisors.</a:t>
            </a:r>
          </a:p>
          <a:p>
            <a:pPr marL="457200" indent="-457200"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400" dirty="0"/>
              <a:t>Pictorially, we draw a line between related entities.</a:t>
            </a:r>
          </a:p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kumimoji="1" lang="en-US" altLang="en-US" sz="2400" dirty="0"/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807" y="3690937"/>
            <a:ext cx="5432425" cy="301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552274F9-485D-2549-B7CE-70A315FC0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422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472282"/>
            <a:ext cx="8883650" cy="105171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000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 Sets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838200" y="2052336"/>
            <a:ext cx="7032271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000" dirty="0"/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3200400"/>
            <a:ext cx="5564188" cy="113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49CB2DF-C872-BC47-AC18-F46FD9B4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754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458199" cy="11715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attribute can also be associated with a relationship set.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For instance, the </a:t>
            </a:r>
            <a:r>
              <a:rPr lang="en-US" altLang="en-US" sz="2400" i="1" dirty="0"/>
              <a:t>advisor </a:t>
            </a:r>
            <a:r>
              <a:rPr lang="en-US" altLang="en-US" sz="2400" dirty="0"/>
              <a:t>relationship set between entity sets </a:t>
            </a:r>
            <a:r>
              <a:rPr lang="en-US" altLang="en-US" sz="2400" i="1" dirty="0"/>
              <a:t>instructor </a:t>
            </a:r>
            <a:r>
              <a:rPr lang="en-US" altLang="en-US" sz="2400" dirty="0"/>
              <a:t>and </a:t>
            </a:r>
            <a:r>
              <a:rPr lang="en-US" altLang="en-US" sz="2400" i="1" dirty="0"/>
              <a:t>student </a:t>
            </a:r>
            <a:r>
              <a:rPr lang="en-US" altLang="en-US" sz="2400" dirty="0"/>
              <a:t>may have the attribute </a:t>
            </a:r>
            <a:r>
              <a:rPr lang="en-US" altLang="en-US" sz="2400" i="1" dirty="0"/>
              <a:t>date </a:t>
            </a:r>
            <a:r>
              <a:rPr lang="en-US" altLang="en-US" sz="2400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887" y="3581400"/>
            <a:ext cx="6118225" cy="290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AB94EDE-111B-A54C-BB93-0A71349D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481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with Attributes</a:t>
            </a:r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693" y="2590800"/>
            <a:ext cx="6932613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A743E89-D2B6-A747-8DFB-6C718005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02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4501" y="1752600"/>
            <a:ext cx="7852299" cy="1476375"/>
          </a:xfrm>
        </p:spPr>
        <p:txBody>
          <a:bodyPr>
            <a:noAutofit/>
          </a:bodyPr>
          <a:lstStyle/>
          <a:p>
            <a:r>
              <a:rPr kumimoji="0" lang="en-US" altLang="en-US" sz="2400" dirty="0"/>
              <a:t>Entity sets of a relationship need not be distinct</a:t>
            </a:r>
          </a:p>
          <a:p>
            <a:pPr lvl="1"/>
            <a:r>
              <a:rPr kumimoji="0" lang="en-US" altLang="en-US" sz="2400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r>
              <a:rPr lang="en-US" altLang="en-US" sz="2400" dirty="0"/>
              <a:t>The labels “</a:t>
            </a:r>
            <a:r>
              <a:rPr lang="en-US" altLang="ja-JP" sz="2400" i="1" dirty="0" err="1"/>
              <a:t>course_id</a:t>
            </a:r>
            <a:r>
              <a:rPr lang="en-US" altLang="en-US" sz="2400" dirty="0"/>
              <a:t>”</a:t>
            </a:r>
            <a:r>
              <a:rPr lang="en-US" altLang="ja-JP" sz="2400" dirty="0"/>
              <a:t> and </a:t>
            </a:r>
            <a:r>
              <a:rPr lang="en-US" altLang="en-US" sz="2400" dirty="0"/>
              <a:t>“</a:t>
            </a:r>
            <a:r>
              <a:rPr lang="en-US" altLang="ja-JP" sz="2400" i="1" dirty="0" err="1"/>
              <a:t>prereq_id</a:t>
            </a:r>
            <a:r>
              <a:rPr lang="en-US" altLang="en-US" sz="2400" dirty="0"/>
              <a:t>”</a:t>
            </a:r>
            <a:r>
              <a:rPr lang="en-US" altLang="ja-JP" sz="2400" dirty="0"/>
              <a:t> are called </a:t>
            </a:r>
            <a:r>
              <a:rPr lang="en-US" altLang="ja-JP" sz="2400" b="1" dirty="0">
                <a:solidFill>
                  <a:srgbClr val="002060"/>
                </a:solidFill>
              </a:rPr>
              <a:t>roles</a:t>
            </a:r>
            <a:r>
              <a:rPr lang="en-US" altLang="ja-JP" sz="2400" dirty="0"/>
              <a:t>.</a:t>
            </a:r>
            <a:endParaRPr lang="en-US" altLang="en-US" sz="2400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919" y="4191000"/>
            <a:ext cx="5618162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B8256E3-72EB-CB4C-B3C1-3AFC8BCB6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25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664223-2400-8243-9D10-FF43C2BF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/>
              <a:t>Course Contents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6A583C5-2E45-1D46-9085-6894725C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r>
              <a:rPr lang="en-US" dirty="0"/>
              <a:t>  #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23196ED5-182D-BE41-B4D1-4ED038A922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68"/>
          <a:stretch/>
        </p:blipFill>
        <p:spPr>
          <a:xfrm>
            <a:off x="2057400" y="1905000"/>
            <a:ext cx="4728281" cy="445135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5AAC699-F18F-AD4F-B0E1-A30AEB0509ED}"/>
              </a:ext>
            </a:extLst>
          </p:cNvPr>
          <p:cNvSpPr/>
          <p:nvPr/>
        </p:nvSpPr>
        <p:spPr>
          <a:xfrm>
            <a:off x="2046890" y="3657600"/>
            <a:ext cx="4728281" cy="990600"/>
          </a:xfrm>
          <a:prstGeom prst="rect">
            <a:avLst/>
          </a:prstGeom>
          <a:solidFill>
            <a:srgbClr val="FF0000">
              <a:alpha val="11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7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7924800" cy="4195762"/>
          </a:xfrm>
        </p:spPr>
        <p:txBody>
          <a:bodyPr>
            <a:noAutofit/>
          </a:bodyPr>
          <a:lstStyle/>
          <a:p>
            <a:r>
              <a:rPr lang="en-US" altLang="en-US" sz="2400" b="1" cap="small" dirty="0"/>
              <a:t>Binary relationship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sz="2400" dirty="0"/>
              <a:t>Relationships between more than two entity sets are rare.  Most relationships are binary. </a:t>
            </a:r>
          </a:p>
          <a:p>
            <a:pPr lvl="1">
              <a:buClr>
                <a:srgbClr val="FF9933"/>
              </a:buClr>
            </a:pPr>
            <a:r>
              <a:rPr lang="en-US" altLang="en-US" sz="2400" dirty="0">
                <a:ea typeface="ＭＳ Ｐゴシック" panose="020B0600070205080204" pitchFamily="34" charset="-128"/>
              </a:rPr>
              <a:t>Example: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sz="2400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sz="2400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sz="2400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sz="2400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sz="2400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sz="2400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sz="24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sz="2400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6B754E7-0F4D-1741-99FE-C400B5346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057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4963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Non-binary Relationship Sets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0010" y="1533802"/>
            <a:ext cx="6943663" cy="5189538"/>
          </a:xfrm>
        </p:spPr>
        <p:txBody>
          <a:bodyPr/>
          <a:lstStyle/>
          <a:p>
            <a:r>
              <a:rPr lang="en-US" altLang="en-US" sz="2400" dirty="0"/>
              <a:t>Most relationship sets are binary</a:t>
            </a:r>
          </a:p>
          <a:p>
            <a:r>
              <a:rPr lang="en-US" altLang="en-US" sz="2400" dirty="0"/>
              <a:t>There are  occasions when it is more convenient to   represent relationships as non-binary.</a:t>
            </a:r>
          </a:p>
          <a:p>
            <a:r>
              <a:rPr lang="en-US" altLang="en-US" sz="2400" dirty="0"/>
              <a:t>E-R Diagram with a Ternary Relationship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23556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886200"/>
            <a:ext cx="5316537" cy="203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CD5A080-703D-C749-ABD0-2249BC9A2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03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Complex Attributes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4703" y="2667000"/>
            <a:ext cx="7446963" cy="4097338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Attribute types:</a:t>
            </a:r>
          </a:p>
          <a:p>
            <a:pPr lvl="1"/>
            <a:r>
              <a:rPr lang="en-US" altLang="en-US" sz="2400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Simple</a:t>
            </a:r>
            <a:r>
              <a:rPr lang="en-US" altLang="en-US" sz="2400" dirty="0">
                <a:ea typeface="ＭＳ Ｐゴシック" panose="020B0600070205080204" pitchFamily="34" charset="-128"/>
              </a:rPr>
              <a:t> and </a:t>
            </a:r>
            <a:r>
              <a:rPr lang="en-US" altLang="en-US" sz="2400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composite</a:t>
            </a:r>
            <a:r>
              <a:rPr lang="en-US" altLang="en-US" sz="2400" dirty="0">
                <a:ea typeface="ＭＳ Ｐゴシック" panose="020B0600070205080204" pitchFamily="34" charset="-128"/>
              </a:rPr>
              <a:t> attributes.</a:t>
            </a:r>
          </a:p>
          <a:p>
            <a:pPr lvl="1"/>
            <a:r>
              <a:rPr lang="en-US" altLang="en-US" sz="2400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Single-valued</a:t>
            </a:r>
            <a:r>
              <a:rPr lang="en-US" altLang="en-US" sz="2400" dirty="0">
                <a:ea typeface="ＭＳ Ｐゴシック" panose="020B0600070205080204" pitchFamily="34" charset="-128"/>
              </a:rPr>
              <a:t> and </a:t>
            </a:r>
            <a:r>
              <a:rPr lang="en-US" altLang="en-US" sz="2400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multivalued</a:t>
            </a:r>
            <a:r>
              <a:rPr lang="en-US" altLang="en-US" sz="2400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multivalued attribute: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phone_numbers</a:t>
            </a:r>
            <a:endParaRPr lang="en-US" altLang="en-US" i="1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2400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Derived</a:t>
            </a:r>
            <a:r>
              <a:rPr lang="en-US" altLang="en-US" sz="2400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be computed from other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 age, given </a:t>
            </a:r>
            <a:r>
              <a:rPr lang="en-US" altLang="en-US" dirty="0" err="1">
                <a:ea typeface="ＭＳ Ｐゴシック" panose="020B0600070205080204" pitchFamily="34" charset="-128"/>
              </a:rPr>
              <a:t>date_of_birth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sz="2400" b="1" dirty="0">
                <a:solidFill>
                  <a:srgbClr val="002060"/>
                </a:solidFill>
              </a:rPr>
              <a:t>Domain</a:t>
            </a:r>
            <a:r>
              <a:rPr lang="en-US" altLang="en-US" sz="2400" dirty="0"/>
              <a:t> – the set of permitted values for each attribute </a:t>
            </a:r>
          </a:p>
          <a:p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45F85AB5-61BC-5E46-9804-9BD00F188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996" y="1293902"/>
            <a:ext cx="7246007" cy="13025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EC3C95A-F8CA-974F-800A-07F1F2F5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42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Composite Attributes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40612" y="1417638"/>
            <a:ext cx="7462776" cy="901700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Composite attributes allow us to divided attributes  into subparts (other attributes).</a:t>
            </a:r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920179"/>
            <a:ext cx="6783387" cy="213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B727ACC-E581-8F4B-BA5B-0C916EF62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5314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3479" y="762000"/>
            <a:ext cx="8158578" cy="63976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000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Complex Attributes  in ER Diagram</a:t>
            </a:r>
          </a:p>
        </p:txBody>
      </p:sp>
      <p:pic>
        <p:nvPicPr>
          <p:cNvPr id="2662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712" y="2286000"/>
            <a:ext cx="1916113" cy="40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7F273BE-0E6E-DB4A-A427-C0909C015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390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7887" y="1676400"/>
            <a:ext cx="7388225" cy="4114800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Express the number of entities to which another entity can be associated via a relationship set.</a:t>
            </a:r>
          </a:p>
          <a:p>
            <a:r>
              <a:rPr lang="en-US" altLang="en-US" sz="2400" dirty="0"/>
              <a:t>Most useful in describing binary relationship sets.</a:t>
            </a:r>
          </a:p>
          <a:p>
            <a:r>
              <a:rPr lang="en-US" altLang="en-US" sz="2400" dirty="0"/>
              <a:t>For a binary relationship set the mapping cardinality must be one of the following types:</a:t>
            </a:r>
          </a:p>
          <a:p>
            <a:pPr lvl="1"/>
            <a:r>
              <a:rPr lang="en-US" altLang="en-US" sz="2400" cap="small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sz="2400" cap="small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sz="2400" cap="small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sz="2400" cap="small" dirty="0">
                <a:ea typeface="ＭＳ Ｐゴシック" panose="020B0600070205080204" pitchFamily="34" charset="-128"/>
              </a:rPr>
              <a:t>Many to many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4C15C74E-54DB-B443-960E-1F8FDBCB4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878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</a:t>
            </a: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1895475" y="4883150"/>
            <a:ext cx="1416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/>
              <a:t>One to one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5935663" y="4868863"/>
            <a:ext cx="1487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/>
              <a:t>One to many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57201" y="5426075"/>
            <a:ext cx="8229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kumimoji="1" lang="en-US" altLang="en-US" sz="2400" dirty="0"/>
              <a:t>Note: Some elements in </a:t>
            </a:r>
            <a:r>
              <a:rPr kumimoji="1" lang="en-US" altLang="en-US" sz="2400" i="1" dirty="0"/>
              <a:t>A</a:t>
            </a:r>
            <a:r>
              <a:rPr kumimoji="1" lang="en-US" altLang="en-US" sz="2400" dirty="0"/>
              <a:t> and </a:t>
            </a:r>
            <a:r>
              <a:rPr kumimoji="1" lang="en-US" altLang="en-US" sz="2400" i="1" dirty="0"/>
              <a:t>B</a:t>
            </a:r>
            <a:r>
              <a:rPr kumimoji="1" lang="en-US" altLang="en-US" sz="2400" dirty="0"/>
              <a:t> may not be mapped to any  elements in the other set</a:t>
            </a:r>
          </a:p>
        </p:txBody>
      </p:sp>
      <p:pic>
        <p:nvPicPr>
          <p:cNvPr id="28678" name="Picture 7" descr="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220788"/>
            <a:ext cx="67056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F849773-F569-554F-AFB7-81E240E48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449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 </a:t>
            </a:r>
          </a:p>
        </p:txBody>
      </p:sp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1676401" y="4849813"/>
            <a:ext cx="23622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 dirty="0"/>
              <a:t>Many to one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5913438" y="4864100"/>
            <a:ext cx="16097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/>
              <a:t>Many to many</a:t>
            </a:r>
          </a:p>
        </p:txBody>
      </p:sp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1177925" y="5430838"/>
            <a:ext cx="700722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kumimoji="1" lang="en-US" altLang="en-US" sz="2000"/>
              <a:t>Note: Some elements in A and B may not be mapped to any </a:t>
            </a:r>
          </a:p>
          <a:p>
            <a:r>
              <a:rPr kumimoji="1" lang="en-US" altLang="en-US" sz="2000"/>
              <a:t>elements in the other set</a:t>
            </a:r>
          </a:p>
        </p:txBody>
      </p:sp>
      <p:pic>
        <p:nvPicPr>
          <p:cNvPr id="29702" name="Picture 7" descr="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7" y="1335088"/>
            <a:ext cx="6324600" cy="330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F549292-5951-AA44-86AB-FD930E84A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43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altLang="en-US" sz="4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295400"/>
            <a:ext cx="7732450" cy="274478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We express cardinality constraints by drawing either a </a:t>
            </a:r>
            <a:r>
              <a:rPr lang="en-US" altLang="en-US" sz="2400" dirty="0">
                <a:solidFill>
                  <a:srgbClr val="FF0000"/>
                </a:solidFill>
              </a:rPr>
              <a:t>directed</a:t>
            </a:r>
            <a:r>
              <a:rPr lang="en-US" altLang="en-US" sz="2400" dirty="0"/>
              <a:t> line</a:t>
            </a:r>
            <a:r>
              <a:rPr lang="en-US" altLang="en-US" sz="2400" dirty="0">
                <a:solidFill>
                  <a:srgbClr val="FF0000"/>
                </a:solidFill>
              </a:rPr>
              <a:t> (</a:t>
            </a:r>
            <a:r>
              <a:rPr lang="en-US" altLang="en-US" sz="2400" dirty="0">
                <a:solidFill>
                  <a:srgbClr val="FF0000"/>
                </a:solidFill>
                <a:sym typeface="Symbol" panose="05050102010706020507" pitchFamily="18" charset="2"/>
              </a:rPr>
              <a:t>), </a:t>
            </a:r>
            <a:r>
              <a:rPr lang="en-US" altLang="en-US" sz="2400" dirty="0">
                <a:sym typeface="Symbol" panose="05050102010706020507" pitchFamily="18" charset="2"/>
              </a:rPr>
              <a:t>signifying </a:t>
            </a:r>
            <a:r>
              <a:rPr lang="en-US" altLang="en-US" sz="2400" dirty="0">
                <a:solidFill>
                  <a:srgbClr val="FF0000"/>
                </a:solidFill>
                <a:sym typeface="Symbol" panose="05050102010706020507" pitchFamily="18" charset="2"/>
              </a:rPr>
              <a:t>“one,”</a:t>
            </a:r>
            <a:r>
              <a:rPr lang="en-US" altLang="en-US" sz="2400" dirty="0">
                <a:sym typeface="Symbol" panose="05050102010706020507" pitchFamily="18" charset="2"/>
              </a:rPr>
              <a:t> or an </a:t>
            </a:r>
            <a:r>
              <a:rPr lang="en-US" altLang="en-US" sz="2400" dirty="0">
                <a:solidFill>
                  <a:srgbClr val="FF0000"/>
                </a:solidFill>
                <a:sym typeface="Symbol" panose="05050102010706020507" pitchFamily="18" charset="2"/>
              </a:rPr>
              <a:t>undirected line (—), </a:t>
            </a:r>
            <a:r>
              <a:rPr lang="en-US" altLang="en-US" sz="2400" dirty="0">
                <a:sym typeface="Symbol" panose="05050102010706020507" pitchFamily="18" charset="2"/>
              </a:rPr>
              <a:t>signifying</a:t>
            </a:r>
            <a:r>
              <a:rPr lang="en-US" altLang="en-US" sz="2400" dirty="0">
                <a:solidFill>
                  <a:srgbClr val="FF0000"/>
                </a:solidFill>
                <a:sym typeface="Symbol" panose="05050102010706020507" pitchFamily="18" charset="2"/>
              </a:rPr>
              <a:t> “many,”</a:t>
            </a:r>
            <a:r>
              <a:rPr lang="en-US" altLang="en-US" sz="2400" dirty="0">
                <a:sym typeface="Symbol" panose="05050102010706020507" pitchFamily="18" charset="2"/>
              </a:rPr>
              <a:t> between the relationship set and the entity set.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sz="2400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sz="2400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sz="2400" dirty="0">
                <a:ea typeface="ＭＳ Ｐゴシック" panose="020B0600070205080204" pitchFamily="34" charset="-128"/>
              </a:rPr>
              <a:t> via </a:t>
            </a:r>
            <a:r>
              <a:rPr lang="en-US" altLang="en-US" sz="2400" i="1" dirty="0" err="1">
                <a:ea typeface="ＭＳ Ｐゴシック" panose="020B0600070205080204" pitchFamily="34" charset="-128"/>
              </a:rPr>
              <a:t>stud_dept</a:t>
            </a: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1649412" y="4648200"/>
            <a:ext cx="5845175" cy="153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45B2D65C-8AD8-D346-BD2A-0E9F76B4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496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481012"/>
            <a:ext cx="80772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9150" y="1447800"/>
            <a:ext cx="7775575" cy="1852612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one-to-many relationship between an </a:t>
            </a:r>
            <a:r>
              <a:rPr lang="en-US" altLang="en-US" sz="2400" i="1" dirty="0"/>
              <a:t>instructor</a:t>
            </a:r>
            <a:r>
              <a:rPr lang="en-US" altLang="en-US" sz="2400" dirty="0"/>
              <a:t> and a </a:t>
            </a:r>
            <a:r>
              <a:rPr lang="en-US" altLang="en-US" sz="2400" i="1" dirty="0"/>
              <a:t>student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an instructor is associated with several (including 0) students    via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1828800" y="4267200"/>
            <a:ext cx="5654675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A87B9C09-6835-A84F-8058-DA93ACD85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641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CC9CEEE-D683-7242-95E5-4A57DE77E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47800"/>
            <a:ext cx="8229600" cy="40279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8274B6D-2E3B-6743-BC8D-2DE56B1E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r>
              <a:rPr lang="en-US" dirty="0"/>
              <a:t>  #</a:t>
            </a:r>
          </a:p>
        </p:txBody>
      </p:sp>
    </p:spTree>
    <p:extLst>
      <p:ext uri="{BB962C8B-B14F-4D97-AF65-F5344CB8AC3E}">
        <p14:creationId xmlns:p14="http://schemas.microsoft.com/office/powerpoint/2010/main" val="1058023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852488" y="225425"/>
            <a:ext cx="8113712" cy="4572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488" y="1144588"/>
            <a:ext cx="7608887" cy="1814512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In a many-to-one relationship between an </a:t>
            </a:r>
            <a:r>
              <a:rPr lang="en-US" altLang="en-US" sz="2400" i="1" dirty="0"/>
              <a:t>instructor</a:t>
            </a:r>
            <a:r>
              <a:rPr lang="en-US" altLang="en-US" sz="2400" dirty="0"/>
              <a:t> and a </a:t>
            </a:r>
            <a:r>
              <a:rPr lang="en-US" altLang="en-US" sz="2400" i="1" dirty="0"/>
              <a:t>student,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 </a:t>
            </a:r>
            <a:r>
              <a:rPr lang="en-US" altLang="en-US" sz="2400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sz="2400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1609725" y="4357687"/>
            <a:ext cx="5857875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ine 6">
            <a:extLst>
              <a:ext uri="{FF2B5EF4-FFF2-40B4-BE49-F238E27FC236}">
                <a16:creationId xmlns:a16="http://schemas.microsoft.com/office/drawing/2014/main" xmlns="" id="{F31A19FC-BE20-1746-9A43-DBB4FFE5D9E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528798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195F87EF-FAFE-BE40-9D45-A382C08DF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117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814" y="1909050"/>
            <a:ext cx="7324371" cy="154622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instructor is associated with several (possibly 0) students via </a:t>
            </a:r>
            <a:r>
              <a:rPr lang="en-US" altLang="en-US" sz="2400" i="1" dirty="0"/>
              <a:t>advisor</a:t>
            </a:r>
          </a:p>
          <a:p>
            <a:r>
              <a:rPr lang="en-US" altLang="en-US" sz="2400" dirty="0"/>
              <a:t>A student is associated with several (possibly 0) instructors via </a:t>
            </a:r>
            <a:r>
              <a:rPr lang="en-US" altLang="en-US" sz="2400" i="1" dirty="0"/>
              <a:t>advisor</a:t>
            </a:r>
            <a:r>
              <a:rPr lang="en-US" altLang="en-US" sz="2400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962400"/>
            <a:ext cx="6516688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C9AC7DE-90DC-684A-B9A0-494EF2457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069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1296988" y="233363"/>
            <a:ext cx="7427912" cy="455612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000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861133" y="922338"/>
            <a:ext cx="7443079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000" b="1" dirty="0"/>
              <a:t>Total participation </a:t>
            </a:r>
            <a:r>
              <a:rPr kumimoji="1" lang="en-US" altLang="en-US" sz="2000" dirty="0"/>
              <a:t>(indicated by double line):  every entity in the entity set participates in at least one relationship in the relationship set</a:t>
            </a:r>
          </a:p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kumimoji="1" lang="en-US" altLang="en-US" sz="2000" dirty="0"/>
          </a:p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kumimoji="1" lang="en-US" altLang="en-US" sz="2000" dirty="0"/>
          </a:p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kumimoji="1" lang="en-US" altLang="en-US" sz="2000" dirty="0"/>
          </a:p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kumimoji="1" lang="en-US" altLang="en-US" sz="2000" dirty="0"/>
          </a:p>
          <a:p>
            <a:pPr lvl="1">
              <a:spcBef>
                <a:spcPct val="35000"/>
              </a:spcBef>
              <a:buClr>
                <a:schemeClr val="hlink"/>
              </a:buClr>
              <a:buSzPct val="80000"/>
            </a:pPr>
            <a:endParaRPr kumimoji="1" lang="en-US" altLang="en-US" sz="2000" dirty="0"/>
          </a:p>
          <a:p>
            <a:pPr lvl="1">
              <a:spcBef>
                <a:spcPct val="35000"/>
              </a:spcBef>
              <a:buClr>
                <a:schemeClr val="hlink"/>
              </a:buClr>
              <a:buSzPct val="80000"/>
            </a:pPr>
            <a:r>
              <a:rPr kumimoji="1" lang="en-US" altLang="en-US" sz="2000" dirty="0"/>
              <a:t>participation of </a:t>
            </a:r>
            <a:r>
              <a:rPr kumimoji="1" lang="en-US" altLang="en-US" sz="2000" i="1" dirty="0"/>
              <a:t>student  </a:t>
            </a:r>
            <a:r>
              <a:rPr kumimoji="1" lang="en-US" altLang="en-US" sz="2000" dirty="0"/>
              <a:t>in </a:t>
            </a:r>
            <a:r>
              <a:rPr kumimoji="1" lang="en-US" altLang="en-US" sz="2000" i="1" dirty="0"/>
              <a:t>advisor r</a:t>
            </a:r>
            <a:r>
              <a:rPr kumimoji="1" lang="en-US" altLang="en-US" sz="2000" dirty="0"/>
              <a:t>elation is total</a:t>
            </a:r>
          </a:p>
          <a:p>
            <a:pPr marL="1200150" lvl="2" indent="-342900">
              <a:spcBef>
                <a:spcPct val="35000"/>
              </a:spcBef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2000" dirty="0"/>
              <a:t> every </a:t>
            </a:r>
            <a:r>
              <a:rPr kumimoji="1" lang="en-US" altLang="en-US" sz="2000" i="1" dirty="0"/>
              <a:t>student </a:t>
            </a:r>
            <a:r>
              <a:rPr kumimoji="1" lang="en-US" altLang="en-US" sz="2000" dirty="0"/>
              <a:t>must have an associated instructor</a:t>
            </a:r>
          </a:p>
          <a:p>
            <a:pPr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000" b="1" dirty="0"/>
              <a:t>Partial participation</a:t>
            </a:r>
            <a:r>
              <a:rPr kumimoji="1" lang="en-US" altLang="en-US" sz="2000" dirty="0"/>
              <a:t>:  some entities may not participate in any relationship in the relationship set</a:t>
            </a:r>
          </a:p>
          <a:p>
            <a:pPr marL="800100" lvl="1" indent="-342900">
              <a:spcBef>
                <a:spcPct val="35000"/>
              </a:spcBef>
              <a:buClr>
                <a:schemeClr val="hlink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2000" dirty="0"/>
              <a:t>Example: participation of </a:t>
            </a:r>
            <a:r>
              <a:rPr kumimoji="1" lang="en-US" altLang="en-US" sz="2000" i="1" dirty="0"/>
              <a:t>instructor</a:t>
            </a:r>
            <a:r>
              <a:rPr kumimoji="1" lang="en-US" altLang="en-US" sz="2000" dirty="0"/>
              <a:t> in </a:t>
            </a:r>
            <a:r>
              <a:rPr kumimoji="1" lang="en-US" altLang="en-US" sz="2000" i="1" dirty="0"/>
              <a:t>advisor</a:t>
            </a:r>
            <a:r>
              <a:rPr kumimoji="1" lang="en-US" altLang="en-US" sz="2000" dirty="0"/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231" y="2439787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6BB1C02-EF5B-0C49-A3A2-D44F4D1C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1419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256" y="1600199"/>
            <a:ext cx="7510694" cy="4498975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C9B9153-BC9C-9B40-9170-924A2366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752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1134" y="1600199"/>
            <a:ext cx="7825666" cy="4454525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By definition, individual entities are distinct.</a:t>
            </a:r>
          </a:p>
          <a:p>
            <a:r>
              <a:rPr lang="en-US" altLang="en-US" sz="2400" dirty="0"/>
              <a:t>From database perspective, the differences among them must be expressed in terms of their attributes.</a:t>
            </a:r>
          </a:p>
          <a:p>
            <a:r>
              <a:rPr lang="en-US" altLang="en-US" sz="2400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sz="2400" dirty="0"/>
              <a:t>A key for an entity is a set of attributes that suffice to distinguish entities from each other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E208280-67E4-7B4F-BCA1-CDE5522A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990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Relationship Sets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600199"/>
            <a:ext cx="7918450" cy="454342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To distinguish among the various relationships of a relationship set we use the individual  primary keys of the entities in the relationship set.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Let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R</a:t>
            </a:r>
            <a:r>
              <a:rPr lang="en-US" altLang="en-US" sz="2400" dirty="0">
                <a:ea typeface="ＭＳ Ｐゴシック" panose="020B0600070205080204" pitchFamily="34" charset="-128"/>
              </a:rPr>
              <a:t> be a relationship set involving entity sets E1, E2, .. </a:t>
            </a:r>
            <a:r>
              <a:rPr lang="en-US" altLang="en-US" sz="2400" dirty="0" err="1">
                <a:ea typeface="ＭＳ Ｐゴシック" panose="020B0600070205080204" pitchFamily="34" charset="-128"/>
              </a:rPr>
              <a:t>En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The primary key for R is consists of the  union of the primary keys of entity sets E1, E2, ..</a:t>
            </a:r>
            <a:r>
              <a:rPr lang="en-US" altLang="en-US" sz="2400" dirty="0" err="1">
                <a:ea typeface="ＭＳ Ｐゴシック" panose="020B0600070205080204" pitchFamily="34" charset="-128"/>
              </a:rPr>
              <a:t>En</a:t>
            </a: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E7FB667-2BCB-444A-BBC2-16D797809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1727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Relationship Sets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600199"/>
            <a:ext cx="7918450" cy="4543425"/>
          </a:xfrm>
        </p:spPr>
        <p:txBody>
          <a:bodyPr>
            <a:noAutofit/>
          </a:bodyPr>
          <a:lstStyle/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If </a:t>
            </a:r>
            <a:r>
              <a:rPr lang="en-US" altLang="en-US" sz="2400" dirty="0">
                <a:ea typeface="ＭＳ Ｐゴシック" panose="020B0600070205080204" pitchFamily="34" charset="-128"/>
              </a:rPr>
              <a:t>the relationship set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R</a:t>
            </a:r>
            <a:r>
              <a:rPr lang="en-US" altLang="en-US" sz="2400" dirty="0">
                <a:ea typeface="ＭＳ Ｐゴシック" panose="020B0600070205080204" pitchFamily="34" charset="-128"/>
              </a:rPr>
              <a:t> has attributes  a1, a2, .., am associated with it, then the  primary key of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R  </a:t>
            </a:r>
            <a:r>
              <a:rPr lang="en-US" altLang="en-US" sz="2400" dirty="0">
                <a:ea typeface="ＭＳ Ｐゴシック" panose="020B0600070205080204" pitchFamily="34" charset="-128"/>
              </a:rPr>
              <a:t>also includes the attributes  a1, a2, .., am </a:t>
            </a:r>
          </a:p>
          <a:p>
            <a:r>
              <a:rPr lang="en-US" altLang="en-US" sz="2400" dirty="0"/>
              <a:t>Example: relationship set “advisor”.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The primary key  consists of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inrsructor.ID</a:t>
            </a:r>
            <a:r>
              <a:rPr lang="en-US" altLang="en-US" sz="2400" dirty="0">
                <a:ea typeface="ＭＳ Ｐゴシック" panose="020B0600070205080204" pitchFamily="34" charset="-128"/>
              </a:rPr>
              <a:t> and s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tudent.ID</a:t>
            </a:r>
          </a:p>
          <a:p>
            <a:r>
              <a:rPr lang="en-US" altLang="en-US" sz="2400" dirty="0"/>
              <a:t>The choice of the primary key for a relationship set depends on  the mapping cardinality of the relationship set.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C3E9EC7-7100-E64C-B5D6-B1DF0FE6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172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altLang="en-US" sz="4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Primary key for Binary Relationship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5000"/>
            <a:ext cx="8077200" cy="5096060"/>
          </a:xfrm>
        </p:spPr>
        <p:txBody>
          <a:bodyPr>
            <a:normAutofit/>
          </a:bodyPr>
          <a:lstStyle/>
          <a:p>
            <a:r>
              <a:rPr lang="en-US" altLang="en-US" sz="2400" b="1" cap="small" dirty="0"/>
              <a:t>Many-to-Many relationships</a:t>
            </a:r>
            <a:r>
              <a:rPr lang="en-US" altLang="en-US" sz="2400" dirty="0"/>
              <a:t>.   The preceding </a:t>
            </a:r>
            <a:r>
              <a:rPr lang="en-US" altLang="en-US" sz="2400" b="1" u="sng" dirty="0">
                <a:solidFill>
                  <a:srgbClr val="FF0000"/>
                </a:solidFill>
              </a:rPr>
              <a:t>union</a:t>
            </a:r>
            <a:r>
              <a:rPr lang="en-US" altLang="en-US" sz="2400" dirty="0"/>
              <a:t> of the primary keys is a minimal </a:t>
            </a:r>
            <a:r>
              <a:rPr lang="en-US" altLang="en-US" sz="2400" dirty="0" err="1"/>
              <a:t>superkey</a:t>
            </a:r>
            <a:r>
              <a:rPr lang="en-US" altLang="en-US" sz="2400" dirty="0"/>
              <a:t> and is chosen  as the primary key.</a:t>
            </a:r>
          </a:p>
          <a:p>
            <a:r>
              <a:rPr lang="en-US" altLang="en-US" sz="2400" b="1" cap="small" dirty="0"/>
              <a:t>One-to-Many relationships </a:t>
            </a:r>
            <a:r>
              <a:rPr lang="en-US" altLang="en-US" sz="2400" dirty="0"/>
              <a:t>. The primary key of the “</a:t>
            </a:r>
            <a:r>
              <a:rPr lang="en-US" altLang="en-US" sz="2400" b="1" u="sng" dirty="0">
                <a:solidFill>
                  <a:srgbClr val="FF0000"/>
                </a:solidFill>
              </a:rPr>
              <a:t>Many</a:t>
            </a:r>
            <a:r>
              <a:rPr lang="en-US" altLang="en-US" sz="2400" dirty="0"/>
              <a:t>” side is a minimal </a:t>
            </a:r>
            <a:r>
              <a:rPr lang="en-US" altLang="en-US" sz="2400" dirty="0" err="1"/>
              <a:t>superkey</a:t>
            </a:r>
            <a:r>
              <a:rPr lang="en-US" altLang="en-US" sz="2400" dirty="0"/>
              <a:t> and is used as the primary key.</a:t>
            </a:r>
          </a:p>
          <a:p>
            <a:r>
              <a:rPr lang="en-US" altLang="en-US" sz="2400" b="1" cap="small" dirty="0"/>
              <a:t>Many-to-one relationships</a:t>
            </a:r>
            <a:r>
              <a:rPr lang="en-US" altLang="en-US" sz="2400" dirty="0"/>
              <a:t>. The primary key of the “</a:t>
            </a:r>
            <a:r>
              <a:rPr lang="en-US" altLang="en-US" sz="2400" b="1" u="sng" dirty="0">
                <a:solidFill>
                  <a:srgbClr val="FF0000"/>
                </a:solidFill>
              </a:rPr>
              <a:t>Many</a:t>
            </a:r>
            <a:r>
              <a:rPr lang="en-US" altLang="en-US" sz="2400" dirty="0"/>
              <a:t>” side is a minimal </a:t>
            </a:r>
            <a:r>
              <a:rPr lang="en-US" altLang="en-US" sz="2400" dirty="0" err="1"/>
              <a:t>superkey</a:t>
            </a:r>
            <a:r>
              <a:rPr lang="en-US" altLang="en-US" sz="2400" dirty="0"/>
              <a:t> and is used as the primary key.</a:t>
            </a:r>
          </a:p>
          <a:p>
            <a:r>
              <a:rPr lang="en-US" altLang="en-US" sz="2400" b="1" cap="small" dirty="0"/>
              <a:t>One-to-one relationships</a:t>
            </a:r>
            <a:r>
              <a:rPr lang="en-US" altLang="en-US" sz="2400" dirty="0"/>
              <a:t>. The primary key of </a:t>
            </a:r>
            <a:r>
              <a:rPr lang="en-US" altLang="en-US" sz="2400" b="1" u="sng" dirty="0">
                <a:solidFill>
                  <a:srgbClr val="FF0000"/>
                </a:solidFill>
              </a:rPr>
              <a:t>either one</a:t>
            </a:r>
            <a:r>
              <a:rPr lang="en-US" altLang="en-US" sz="2400" dirty="0"/>
              <a:t> of the participating entity sets forms a minimal </a:t>
            </a:r>
            <a:r>
              <a:rPr lang="en-US" altLang="en-US" sz="2400" dirty="0" err="1"/>
              <a:t>superkey</a:t>
            </a:r>
            <a:r>
              <a:rPr lang="en-US" altLang="en-US" sz="2400" dirty="0"/>
              <a:t>, and either one can be chosen as the primary key.</a:t>
            </a:r>
          </a:p>
          <a:p>
            <a:endParaRPr lang="en-US" altLang="en-US" sz="2400" dirty="0"/>
          </a:p>
          <a:p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BED9A03-41DC-B64F-9DFD-DBEBD2122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3765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2519288"/>
            <a:ext cx="8763000" cy="400322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Consider a </a:t>
            </a:r>
            <a:r>
              <a:rPr lang="en-US" altLang="en-US" sz="2000" i="1" dirty="0"/>
              <a:t>section</a:t>
            </a:r>
            <a:r>
              <a:rPr lang="en-US" altLang="en-US" sz="2000" dirty="0"/>
              <a:t> entity, which is uniquely identified by a </a:t>
            </a:r>
            <a:r>
              <a:rPr lang="en-US" altLang="en-US" sz="2000" i="1" dirty="0" err="1"/>
              <a:t>course_id</a:t>
            </a:r>
            <a:r>
              <a:rPr lang="en-US" altLang="en-US" sz="2000" dirty="0"/>
              <a:t>, </a:t>
            </a:r>
            <a:r>
              <a:rPr lang="en-US" altLang="en-US" sz="2000" i="1" dirty="0"/>
              <a:t>semester, year</a:t>
            </a:r>
            <a:r>
              <a:rPr lang="en-US" altLang="en-US" sz="2000" dirty="0"/>
              <a:t>, and </a:t>
            </a:r>
            <a:r>
              <a:rPr lang="en-US" altLang="en-US" sz="2000" i="1" dirty="0" err="1"/>
              <a:t>sec_id</a:t>
            </a:r>
            <a:r>
              <a:rPr lang="en-US" altLang="en-US" sz="2000" dirty="0"/>
              <a:t>.</a:t>
            </a:r>
          </a:p>
          <a:p>
            <a:r>
              <a:rPr lang="en-US" altLang="en-US" sz="2000" dirty="0"/>
              <a:t>Clearly, section entities are related to course entities. Suppose we create a relationship set </a:t>
            </a:r>
            <a:r>
              <a:rPr lang="en-US" altLang="en-US" sz="2000" i="1" dirty="0" err="1"/>
              <a:t>sec_course</a:t>
            </a:r>
            <a:r>
              <a:rPr lang="en-US" altLang="en-US" sz="2000" dirty="0"/>
              <a:t> between entity sets </a:t>
            </a:r>
            <a:r>
              <a:rPr lang="en-US" altLang="en-US" sz="2000" i="1" dirty="0"/>
              <a:t>section</a:t>
            </a:r>
            <a:r>
              <a:rPr lang="en-US" altLang="en-US" sz="2000" dirty="0"/>
              <a:t> and </a:t>
            </a:r>
            <a:r>
              <a:rPr lang="en-US" altLang="en-US" sz="2000" i="1" dirty="0"/>
              <a:t>course</a:t>
            </a:r>
            <a:r>
              <a:rPr lang="en-US" altLang="en-US" sz="2000" dirty="0"/>
              <a:t>.</a:t>
            </a:r>
          </a:p>
          <a:p>
            <a:r>
              <a:rPr lang="en-US" altLang="en-US" sz="2000" dirty="0"/>
              <a:t>Note that the information in </a:t>
            </a:r>
            <a:r>
              <a:rPr lang="en-US" altLang="en-US" sz="2000" i="1" dirty="0" err="1"/>
              <a:t>sec_course</a:t>
            </a:r>
            <a:r>
              <a:rPr lang="en-US" altLang="en-US" sz="2000" dirty="0"/>
              <a:t> is redundant, since </a:t>
            </a:r>
            <a:r>
              <a:rPr lang="en-US" altLang="en-US" sz="2000" i="1" dirty="0"/>
              <a:t>section</a:t>
            </a:r>
            <a:r>
              <a:rPr lang="en-US" altLang="en-US" sz="2000" dirty="0"/>
              <a:t> already has an attribute </a:t>
            </a:r>
            <a:r>
              <a:rPr lang="en-US" altLang="en-US" sz="2000" i="1" dirty="0" err="1"/>
              <a:t>course_id</a:t>
            </a:r>
            <a:r>
              <a:rPr lang="en-US" altLang="en-US" sz="2000" dirty="0"/>
              <a:t>, which identifies the course with which the section is related. </a:t>
            </a:r>
          </a:p>
          <a:p>
            <a:r>
              <a:rPr lang="en-US" altLang="en-US" sz="2000" dirty="0"/>
              <a:t>One option to deal with this redundancy is to get rid of the relationship </a:t>
            </a:r>
            <a:r>
              <a:rPr lang="en-US" altLang="en-US" sz="2000" dirty="0" err="1"/>
              <a:t>s</a:t>
            </a:r>
            <a:r>
              <a:rPr lang="en-US" altLang="en-US" sz="2000" i="1" dirty="0" err="1"/>
              <a:t>ec_course</a:t>
            </a:r>
            <a:r>
              <a:rPr lang="en-US" altLang="en-US" sz="2000" dirty="0"/>
              <a:t>;  however, by doing so the </a:t>
            </a:r>
            <a:br>
              <a:rPr lang="en-US" altLang="en-US" sz="2000" dirty="0"/>
            </a:br>
            <a:r>
              <a:rPr lang="en-US" altLang="en-US" sz="2000" dirty="0"/>
              <a:t>relationship between </a:t>
            </a:r>
            <a:r>
              <a:rPr lang="en-US" altLang="en-US" sz="2000" i="1" dirty="0"/>
              <a:t>section</a:t>
            </a:r>
            <a:r>
              <a:rPr lang="en-US" altLang="en-US" sz="2000" dirty="0"/>
              <a:t> and </a:t>
            </a:r>
            <a:r>
              <a:rPr lang="en-US" altLang="en-US" sz="2000" i="1" dirty="0"/>
              <a:t>course </a:t>
            </a:r>
            <a:br>
              <a:rPr lang="en-US" altLang="en-US" sz="2000" i="1" dirty="0"/>
            </a:br>
            <a:r>
              <a:rPr lang="en-US" altLang="en-US" sz="2000" dirty="0"/>
              <a:t>becomes implicit in an attribute, which is</a:t>
            </a:r>
            <a:br>
              <a:rPr lang="en-US" altLang="en-US" sz="2000" dirty="0"/>
            </a:br>
            <a:r>
              <a:rPr lang="en-US" altLang="en-US" sz="2000" dirty="0"/>
              <a:t>not desirable.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67EF514-ADA9-1149-BFF1-DA4837F39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95" y="1376289"/>
            <a:ext cx="8191500" cy="584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C95FEE0-8E47-7A42-9342-24D54285B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828800"/>
            <a:ext cx="6972300" cy="571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0313942-AB5A-D74E-9DC3-F182F91EC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38</a:t>
            </a:fld>
            <a:r>
              <a:rPr lang="en-US"/>
              <a:t>  #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CB917AA-D0C9-B344-AB18-522C2195995C}"/>
              </a:ext>
            </a:extLst>
          </p:cNvPr>
          <p:cNvSpPr/>
          <p:nvPr/>
        </p:nvSpPr>
        <p:spPr>
          <a:xfrm>
            <a:off x="6477000" y="5257800"/>
            <a:ext cx="225851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F4BFEC4E-E56F-6F46-8B9C-516B12A6F394}"/>
              </a:ext>
            </a:extLst>
          </p:cNvPr>
          <p:cNvSpPr/>
          <p:nvPr/>
        </p:nvSpPr>
        <p:spPr>
          <a:xfrm>
            <a:off x="6428290" y="5271347"/>
            <a:ext cx="1233233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B319F9D-79BC-464F-8030-E2468D9C0B2C}"/>
              </a:ext>
            </a:extLst>
          </p:cNvPr>
          <p:cNvSpPr/>
          <p:nvPr/>
        </p:nvSpPr>
        <p:spPr>
          <a:xfrm>
            <a:off x="5274680" y="6380056"/>
            <a:ext cx="2258510" cy="4095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D28E51BA-F460-CA4A-9511-8BB78D21776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0"/>
                </a:srgbClr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19736" y="5202515"/>
            <a:ext cx="3605061" cy="13437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32159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 (Cont.)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0256" y="1676400"/>
            <a:ext cx="7583488" cy="3127374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alternative way to deal with this redundancy is to not store the attribute </a:t>
            </a:r>
            <a:r>
              <a:rPr lang="en-US" altLang="en-US" sz="2400" i="1" dirty="0" err="1"/>
              <a:t>course_id</a:t>
            </a:r>
            <a:r>
              <a:rPr lang="en-US" altLang="en-US" sz="2400" dirty="0"/>
              <a:t> in the </a:t>
            </a:r>
            <a:r>
              <a:rPr lang="en-US" altLang="en-US" sz="2400" i="1" dirty="0"/>
              <a:t>section</a:t>
            </a:r>
            <a:r>
              <a:rPr lang="en-US" altLang="en-US" sz="2400" dirty="0"/>
              <a:t> entity and to only store the remaining attributes </a:t>
            </a:r>
            <a:r>
              <a:rPr lang="en-US" altLang="en-US" sz="2400" i="1" dirty="0" err="1"/>
              <a:t>section_id</a:t>
            </a:r>
            <a:r>
              <a:rPr lang="en-US" altLang="en-US" sz="2400" dirty="0"/>
              <a:t>,  </a:t>
            </a:r>
            <a:r>
              <a:rPr lang="en-US" altLang="en-US" sz="2400" i="1" dirty="0"/>
              <a:t>year</a:t>
            </a:r>
            <a:r>
              <a:rPr lang="en-US" altLang="en-US" sz="2400" dirty="0"/>
              <a:t>, and </a:t>
            </a:r>
            <a:r>
              <a:rPr lang="en-US" altLang="en-US" sz="2400" i="1" dirty="0"/>
              <a:t>semester.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However, the entity set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section</a:t>
            </a:r>
            <a:r>
              <a:rPr lang="en-US" altLang="en-US" sz="2400" dirty="0">
                <a:ea typeface="ＭＳ Ｐゴシック" panose="020B0600070205080204" pitchFamily="34" charset="-128"/>
              </a:rPr>
              <a:t> then does not have enough attributes to identify a particular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section</a:t>
            </a:r>
            <a:r>
              <a:rPr lang="en-US" altLang="en-US" sz="2400" dirty="0">
                <a:ea typeface="ＭＳ Ｐゴシック" panose="020B0600070205080204" pitchFamily="34" charset="-128"/>
              </a:rPr>
              <a:t> entity uniquely</a:t>
            </a:r>
          </a:p>
          <a:p>
            <a:r>
              <a:rPr lang="en-US" altLang="en-US" sz="2400" dirty="0"/>
              <a:t>To deal with this problem, we treat the relationship </a:t>
            </a:r>
            <a:r>
              <a:rPr lang="en-US" altLang="en-US" sz="2400" i="1" dirty="0" err="1"/>
              <a:t>sec_course</a:t>
            </a:r>
            <a:r>
              <a:rPr lang="en-US" altLang="en-US" sz="2400" dirty="0"/>
              <a:t> as a special relationship that provides extra information, in this case, the </a:t>
            </a:r>
            <a:r>
              <a:rPr lang="en-US" altLang="en-US" sz="2400" i="1" dirty="0" err="1"/>
              <a:t>course_id</a:t>
            </a:r>
            <a:r>
              <a:rPr lang="en-US" altLang="en-US" sz="2400" dirty="0"/>
              <a:t>, required to identify </a:t>
            </a:r>
            <a:r>
              <a:rPr lang="en-US" altLang="en-US" sz="2400" i="1" dirty="0"/>
              <a:t>section</a:t>
            </a:r>
            <a:r>
              <a:rPr lang="en-US" altLang="en-US" sz="2400" dirty="0"/>
              <a:t>  entities uniquely.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6D1C8F2-607A-D94C-A16E-09E44FC3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8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627063" y="533400"/>
            <a:ext cx="8077200" cy="60960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Overview of the Design Process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41363" y="1752600"/>
            <a:ext cx="7848600" cy="4876800"/>
          </a:xfrm>
        </p:spPr>
        <p:txBody>
          <a:bodyPr>
            <a:normAutofit/>
          </a:bodyPr>
          <a:lstStyle/>
          <a:p>
            <a:r>
              <a:rPr lang="en-US" altLang="en-US" sz="2400" b="1" cap="small" dirty="0"/>
              <a:t>Initial phase </a:t>
            </a:r>
            <a:r>
              <a:rPr lang="en-US" altLang="en-US" sz="2400" dirty="0"/>
              <a:t>-- characterize fully the data needs of the prospective database users. </a:t>
            </a:r>
          </a:p>
          <a:p>
            <a:r>
              <a:rPr lang="en-US" altLang="en-US" sz="2400" b="1" cap="small" dirty="0"/>
              <a:t>Second phase</a:t>
            </a:r>
            <a:r>
              <a:rPr lang="en-US" altLang="en-US" sz="2400" dirty="0"/>
              <a:t>  -- choosing  a data model</a:t>
            </a:r>
          </a:p>
          <a:p>
            <a:pPr lvl="1"/>
            <a:r>
              <a:rPr lang="en-US" altLang="en-US" sz="2400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Applying</a:t>
            </a:r>
            <a:r>
              <a:rPr lang="en-US" altLang="en-US" sz="2400" dirty="0">
                <a:ea typeface="ＭＳ Ｐゴシック" panose="020B0600070205080204" pitchFamily="34" charset="-128"/>
              </a:rPr>
              <a:t> the concepts of the chosen data model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Translating  these requirements into a conceptual schema of the database.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 fully developed conceptual schema indicates the 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functional requirements</a:t>
            </a:r>
            <a:r>
              <a:rPr lang="en-US" altLang="en-US" sz="2400" dirty="0">
                <a:ea typeface="ＭＳ Ｐゴシック" panose="020B0600070205080204" pitchFamily="34" charset="-128"/>
              </a:rPr>
              <a:t> of the enterprise.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Describe the kinds of operations (or transactions) that will be performed on the data.</a:t>
            </a:r>
          </a:p>
          <a:p>
            <a:endParaRPr lang="en-US" altLang="en-US" sz="2400" dirty="0"/>
          </a:p>
          <a:p>
            <a:pPr>
              <a:buFont typeface="Monotype Sorts" charset="2"/>
              <a:buNone/>
            </a:pPr>
            <a:endParaRPr lang="en-US" altLang="en-US" sz="2400" dirty="0"/>
          </a:p>
          <a:p>
            <a:pPr>
              <a:buFont typeface="Monotype Sorts" charset="2"/>
              <a:buNone/>
            </a:pPr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DBCA596-6774-2743-A904-1D919C5A3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5854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 (Cont.)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1" y="1676399"/>
            <a:ext cx="7583488" cy="44227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2060"/>
                </a:solidFill>
              </a:rPr>
              <a:t>weak entity set</a:t>
            </a:r>
            <a:r>
              <a:rPr lang="en-US" altLang="en-US" sz="2400" dirty="0">
                <a:solidFill>
                  <a:srgbClr val="002060"/>
                </a:solidFill>
              </a:rPr>
              <a:t> </a:t>
            </a:r>
            <a:r>
              <a:rPr lang="en-US" altLang="en-US" sz="2400" dirty="0"/>
              <a:t>is one whose existence is dependent on another entity, called its </a:t>
            </a:r>
            <a:r>
              <a:rPr lang="en-US" altLang="en-US" sz="2400" b="1" dirty="0">
                <a:solidFill>
                  <a:srgbClr val="002060"/>
                </a:solidFill>
              </a:rPr>
              <a:t>identifying entity</a:t>
            </a:r>
            <a:endParaRPr lang="en-US" altLang="en-US" sz="2400" dirty="0">
              <a:solidFill>
                <a:srgbClr val="002060"/>
              </a:solidFill>
            </a:endParaRPr>
          </a:p>
          <a:p>
            <a:r>
              <a:rPr lang="en-US" altLang="en-US" sz="2400" dirty="0"/>
              <a:t>Instead of associating a primary key with a weak entity, we use the identifying entity, along with extra attributes called </a:t>
            </a:r>
            <a:r>
              <a:rPr lang="en-US" altLang="en-US" sz="2400" b="1" dirty="0">
                <a:solidFill>
                  <a:srgbClr val="002060"/>
                </a:solidFill>
              </a:rPr>
              <a:t>discriminator</a:t>
            </a:r>
            <a:r>
              <a:rPr lang="en-US" altLang="en-US" sz="2400" dirty="0">
                <a:solidFill>
                  <a:srgbClr val="002060"/>
                </a:solidFill>
              </a:rPr>
              <a:t> </a:t>
            </a:r>
            <a:r>
              <a:rPr lang="en-US" altLang="en-US" sz="2400" dirty="0"/>
              <a:t>to uniquely identify a weak entity. </a:t>
            </a:r>
          </a:p>
          <a:p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F28798D-1D71-7041-8DA9-94F1A5ED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40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830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 (Cont.)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1" y="1676399"/>
            <a:ext cx="7937500" cy="44227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An entity set that is not a weak entity set is termed a </a:t>
            </a:r>
            <a:r>
              <a:rPr lang="en-US" altLang="en-US" sz="2400" b="1" dirty="0">
                <a:solidFill>
                  <a:srgbClr val="002060"/>
                </a:solidFill>
              </a:rPr>
              <a:t>strong entity set</a:t>
            </a:r>
            <a:r>
              <a:rPr lang="en-US" altLang="en-US" sz="2400" dirty="0">
                <a:solidFill>
                  <a:srgbClr val="000099"/>
                </a:solidFill>
              </a:rPr>
              <a:t>.</a:t>
            </a:r>
          </a:p>
          <a:p>
            <a:r>
              <a:rPr lang="en-US" altLang="en-US" sz="2400" dirty="0"/>
              <a:t>Every weak entity must be associated with an identifying entity; that is, the weak entity set is said to be </a:t>
            </a:r>
            <a:r>
              <a:rPr lang="en-US" altLang="en-US" sz="2400" b="1" dirty="0">
                <a:solidFill>
                  <a:srgbClr val="002060"/>
                </a:solidFill>
              </a:rPr>
              <a:t>existence dependent</a:t>
            </a:r>
            <a:r>
              <a:rPr lang="en-US" altLang="en-US" sz="2400" dirty="0">
                <a:solidFill>
                  <a:srgbClr val="002060"/>
                </a:solidFill>
              </a:rPr>
              <a:t> </a:t>
            </a:r>
            <a:r>
              <a:rPr lang="en-US" altLang="en-US" sz="2400" dirty="0"/>
              <a:t>on the identifying entity set.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3CD188B-BCE9-6240-A8D7-2CF94A194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41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2981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 (Cont.)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1" y="1676399"/>
            <a:ext cx="7937500" cy="4422775"/>
          </a:xfrm>
        </p:spPr>
        <p:txBody>
          <a:bodyPr>
            <a:noAutofit/>
          </a:bodyPr>
          <a:lstStyle/>
          <a:p>
            <a:r>
              <a:rPr lang="en-US" altLang="en-US" sz="2400"/>
              <a:t>The </a:t>
            </a:r>
            <a:r>
              <a:rPr lang="en-US" altLang="en-US" sz="2400" dirty="0"/>
              <a:t>identifying entity set is said to </a:t>
            </a:r>
            <a:r>
              <a:rPr lang="en-US" altLang="en-US" sz="2400" b="1" dirty="0">
                <a:solidFill>
                  <a:srgbClr val="002060"/>
                </a:solidFill>
              </a:rPr>
              <a:t>own</a:t>
            </a:r>
            <a:r>
              <a:rPr lang="en-US" altLang="en-US" sz="2400" dirty="0"/>
              <a:t> the weak entity set that it identifies. </a:t>
            </a:r>
          </a:p>
          <a:p>
            <a:r>
              <a:rPr lang="en-US" altLang="en-US" sz="2400" dirty="0"/>
              <a:t>The relationship associating the weak entity set with the identifying entity set is called the </a:t>
            </a:r>
            <a:r>
              <a:rPr lang="en-US" altLang="en-US" sz="2400" b="1" dirty="0">
                <a:solidFill>
                  <a:srgbClr val="002060"/>
                </a:solidFill>
              </a:rPr>
              <a:t>identifying relationship</a:t>
            </a:r>
            <a:r>
              <a:rPr lang="en-US" altLang="en-US" sz="2400" dirty="0"/>
              <a:t>.</a:t>
            </a:r>
          </a:p>
          <a:p>
            <a:r>
              <a:rPr lang="en-US" altLang="en-US" sz="2400" dirty="0"/>
              <a:t>Note that the relational schema we eventually create from the entity set </a:t>
            </a:r>
            <a:r>
              <a:rPr lang="en-US" altLang="en-US" sz="2400" i="1" dirty="0"/>
              <a:t>section</a:t>
            </a:r>
            <a:r>
              <a:rPr lang="en-US" altLang="en-US" sz="2400" dirty="0"/>
              <a:t> does have the attribute </a:t>
            </a:r>
            <a:r>
              <a:rPr lang="en-US" altLang="en-US" sz="2400" i="1" dirty="0" err="1"/>
              <a:t>course_id</a:t>
            </a:r>
            <a:r>
              <a:rPr lang="en-US" altLang="en-US" sz="2400" dirty="0"/>
              <a:t>, for reasons that will become clear later, even though we have dropped the attribute </a:t>
            </a:r>
            <a:r>
              <a:rPr lang="en-US" altLang="en-US" sz="2400" i="1" dirty="0" err="1"/>
              <a:t>course_id</a:t>
            </a:r>
            <a:r>
              <a:rPr lang="en-US" altLang="en-US" sz="2400" dirty="0"/>
              <a:t>  from the entity set </a:t>
            </a:r>
            <a:r>
              <a:rPr lang="en-US" altLang="en-US" sz="2400" i="1" dirty="0"/>
              <a:t>section.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DD07E1C-B9B8-DC4C-86BF-E567E2E5A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2981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>
          <a:xfrm>
            <a:off x="539750" y="85725"/>
            <a:ext cx="80772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Expressing Weak Entity Sets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2358" y="1093788"/>
            <a:ext cx="7562018" cy="2441575"/>
          </a:xfrm>
        </p:spPr>
        <p:txBody>
          <a:bodyPr/>
          <a:lstStyle/>
          <a:p>
            <a:r>
              <a:rPr lang="en-US" altLang="en-US" sz="2000" dirty="0"/>
              <a:t>In E-R diagrams, a weak entity set is depicted via a double rectangle.</a:t>
            </a:r>
          </a:p>
          <a:p>
            <a:r>
              <a:rPr lang="en-US" altLang="en-US" sz="2000" dirty="0"/>
              <a:t>We underline the discriminator of a weak entity set  with a dashed line.</a:t>
            </a:r>
          </a:p>
          <a:p>
            <a:r>
              <a:rPr lang="en-US" altLang="en-US" sz="2000" dirty="0"/>
              <a:t>The relationship set connecting the  weak entity set to the identifying strong entity set is depicted by a double diamond. </a:t>
            </a:r>
          </a:p>
          <a:p>
            <a:r>
              <a:rPr lang="en-US" altLang="en-US" sz="2000" dirty="0"/>
              <a:t>Primary key for </a:t>
            </a:r>
            <a:r>
              <a:rPr lang="en-US" altLang="en-US" sz="2000" i="1" dirty="0"/>
              <a:t>section </a:t>
            </a:r>
            <a:r>
              <a:rPr lang="en-US" altLang="en-US" sz="2000" dirty="0"/>
              <a:t>– (</a:t>
            </a:r>
            <a:r>
              <a:rPr lang="en-US" altLang="en-US" sz="2000" i="1" dirty="0" err="1"/>
              <a:t>course_id</a:t>
            </a:r>
            <a:r>
              <a:rPr lang="en-US" altLang="en-US" sz="2000" i="1" dirty="0"/>
              <a:t>, </a:t>
            </a:r>
            <a:r>
              <a:rPr lang="en-US" altLang="en-US" sz="2000" i="1" dirty="0" err="1"/>
              <a:t>sec_id</a:t>
            </a:r>
            <a:r>
              <a:rPr lang="en-US" altLang="en-US" sz="2000" i="1" dirty="0"/>
              <a:t>, semester, year</a:t>
            </a:r>
            <a:r>
              <a:rPr lang="en-US" altLang="en-US" sz="2000" dirty="0"/>
              <a:t>)</a:t>
            </a:r>
          </a:p>
        </p:txBody>
      </p:sp>
      <p:pic>
        <p:nvPicPr>
          <p:cNvPr id="4608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802" y="4036412"/>
            <a:ext cx="6400800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288AACF-12C3-4745-B23D-0642418AA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642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5"/>
          <p:cNvSpPr>
            <a:spLocks noChangeArrowheads="1"/>
          </p:cNvSpPr>
          <p:nvPr/>
        </p:nvSpPr>
        <p:spPr bwMode="auto">
          <a:xfrm>
            <a:off x="6410325" y="5254478"/>
            <a:ext cx="1300163" cy="276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47107" name="Rectangle 10"/>
          <p:cNvSpPr>
            <a:spLocks noChangeArrowheads="1"/>
          </p:cNvSpPr>
          <p:nvPr/>
        </p:nvSpPr>
        <p:spPr bwMode="auto">
          <a:xfrm>
            <a:off x="1698625" y="5256065"/>
            <a:ext cx="1300163" cy="2746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67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Redundant Attributes</a:t>
            </a:r>
          </a:p>
        </p:txBody>
      </p:sp>
      <p:sp>
        <p:nvSpPr>
          <p:cNvPr id="471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417637"/>
            <a:ext cx="8299450" cy="4473575"/>
          </a:xfrm>
        </p:spPr>
        <p:txBody>
          <a:bodyPr>
            <a:normAutofit/>
          </a:bodyPr>
          <a:lstStyle/>
          <a:p>
            <a:r>
              <a:rPr lang="en-US" altLang="en-US" sz="2000" dirty="0"/>
              <a:t>Suppose we have entity sets:</a:t>
            </a:r>
          </a:p>
          <a:p>
            <a:pPr lvl="1"/>
            <a:r>
              <a:rPr lang="en-US" altLang="en-US" sz="2000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sz="2000" dirty="0">
                <a:ea typeface="ＭＳ Ｐゴシック" panose="020B0600070205080204" pitchFamily="34" charset="-128"/>
              </a:rPr>
              <a:t>, with attributes: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ID</a:t>
            </a:r>
            <a:r>
              <a:rPr lang="en-US" altLang="en-US" sz="2000" dirty="0">
                <a:ea typeface="ＭＳ Ｐゴシック" panose="020B0600070205080204" pitchFamily="34" charset="-128"/>
              </a:rPr>
              <a:t>,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name</a:t>
            </a:r>
            <a:r>
              <a:rPr lang="en-US" altLang="en-US" sz="2000" dirty="0">
                <a:ea typeface="ＭＳ Ｐゴシック" panose="020B0600070205080204" pitchFamily="34" charset="-128"/>
              </a:rPr>
              <a:t>,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dept_name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salary</a:t>
            </a:r>
          </a:p>
          <a:p>
            <a:pPr lvl="1"/>
            <a:r>
              <a:rPr lang="en-US" altLang="en-US" sz="2000" i="1" dirty="0">
                <a:ea typeface="ＭＳ Ｐゴシック" panose="020B0600070205080204" pitchFamily="34" charset="-128"/>
              </a:rPr>
              <a:t>department, </a:t>
            </a:r>
            <a:r>
              <a:rPr lang="en-US" altLang="en-US" sz="2000" dirty="0">
                <a:ea typeface="ＭＳ Ｐゴシック" panose="020B0600070205080204" pitchFamily="34" charset="-128"/>
              </a:rPr>
              <a:t>with attributes: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dept_name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building, budget</a:t>
            </a:r>
          </a:p>
          <a:p>
            <a:r>
              <a:rPr lang="en-US" altLang="en-US" sz="2000" dirty="0"/>
              <a:t>We model the fact that each instructor has an associated department</a:t>
            </a:r>
            <a:r>
              <a:rPr lang="en-US" altLang="en-US" sz="2000" i="1" dirty="0"/>
              <a:t> </a:t>
            </a:r>
            <a:r>
              <a:rPr lang="en-US" altLang="en-US" sz="2000" dirty="0"/>
              <a:t>using a relationship set </a:t>
            </a:r>
            <a:r>
              <a:rPr lang="en-US" altLang="en-US" sz="2000" i="1" dirty="0" err="1"/>
              <a:t>inst_dept</a:t>
            </a:r>
            <a:endParaRPr lang="en-US" altLang="en-US" sz="2000" i="1" dirty="0"/>
          </a:p>
          <a:p>
            <a:r>
              <a:rPr lang="en-US" altLang="en-US" sz="2000" dirty="0"/>
              <a:t>The attribute </a:t>
            </a:r>
            <a:r>
              <a:rPr lang="en-US" altLang="en-US" sz="2000" i="1" dirty="0" err="1"/>
              <a:t>dept_name</a:t>
            </a:r>
            <a:r>
              <a:rPr lang="en-US" altLang="en-US" sz="2000" i="1" dirty="0"/>
              <a:t> </a:t>
            </a:r>
            <a:r>
              <a:rPr lang="en-US" altLang="en-US" sz="2000" dirty="0"/>
              <a:t>in </a:t>
            </a:r>
            <a:r>
              <a:rPr lang="en-US" altLang="en-US" sz="2000" i="1" dirty="0"/>
              <a:t>instructor</a:t>
            </a:r>
            <a:r>
              <a:rPr lang="en-US" altLang="en-US" sz="2000" dirty="0"/>
              <a:t> replicates information present in the relationship and is therefore  redundant</a:t>
            </a:r>
          </a:p>
          <a:p>
            <a:pPr lvl="1"/>
            <a:r>
              <a:rPr lang="en-US" altLang="en-US" sz="2000" dirty="0">
                <a:ea typeface="ＭＳ Ｐゴシック" panose="020B0600070205080204" pitchFamily="34" charset="-128"/>
              </a:rPr>
              <a:t>and needs to be removed.</a:t>
            </a:r>
          </a:p>
          <a:p>
            <a:r>
              <a:rPr lang="en-US" altLang="en-US" sz="2000" dirty="0"/>
              <a:t>BUT: when converting back to tables, in some cases the attribute gets reintroduced, as we will see later.</a:t>
            </a:r>
          </a:p>
        </p:txBody>
      </p:sp>
      <p:sp>
        <p:nvSpPr>
          <p:cNvPr id="47110" name="Rectangle 1"/>
          <p:cNvSpPr>
            <a:spLocks noChangeArrowheads="1"/>
          </p:cNvSpPr>
          <p:nvPr/>
        </p:nvSpPr>
        <p:spPr bwMode="auto">
          <a:xfrm>
            <a:off x="1698625" y="5240190"/>
            <a:ext cx="1300163" cy="1330325"/>
          </a:xfrm>
          <a:prstGeom prst="rect">
            <a:avLst/>
          </a:prstGeom>
          <a:solidFill>
            <a:schemeClr val="accent1">
              <a:alpha val="3922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i="1" dirty="0"/>
              <a:t>instructor</a:t>
            </a:r>
          </a:p>
          <a:p>
            <a:r>
              <a:rPr lang="en-US" altLang="en-US" dirty="0"/>
              <a:t>ID</a:t>
            </a:r>
          </a:p>
          <a:p>
            <a:r>
              <a:rPr lang="en-US" altLang="en-US" dirty="0"/>
              <a:t>name</a:t>
            </a:r>
          </a:p>
          <a:p>
            <a:r>
              <a:rPr lang="en-US" altLang="en-US" dirty="0" err="1"/>
              <a:t>dept_name</a:t>
            </a:r>
            <a:endParaRPr lang="en-US" altLang="en-US" dirty="0"/>
          </a:p>
          <a:p>
            <a:r>
              <a:rPr lang="en-US" altLang="en-US" dirty="0"/>
              <a:t>salary</a:t>
            </a:r>
          </a:p>
          <a:p>
            <a:endParaRPr lang="en-US" altLang="en-US" dirty="0"/>
          </a:p>
        </p:txBody>
      </p:sp>
      <p:sp>
        <p:nvSpPr>
          <p:cNvPr id="47111" name="Rectangle 4"/>
          <p:cNvSpPr>
            <a:spLocks noChangeArrowheads="1"/>
          </p:cNvSpPr>
          <p:nvPr/>
        </p:nvSpPr>
        <p:spPr bwMode="auto">
          <a:xfrm>
            <a:off x="6394450" y="5240190"/>
            <a:ext cx="1347788" cy="1316038"/>
          </a:xfrm>
          <a:prstGeom prst="rect">
            <a:avLst/>
          </a:prstGeom>
          <a:solidFill>
            <a:schemeClr val="accent1">
              <a:alpha val="1961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i="1"/>
              <a:t>department</a:t>
            </a:r>
          </a:p>
          <a:p>
            <a:r>
              <a:rPr lang="en-US" altLang="en-US"/>
              <a:t>dept_name</a:t>
            </a:r>
          </a:p>
          <a:p>
            <a:r>
              <a:rPr lang="en-US" altLang="en-US"/>
              <a:t>building</a:t>
            </a:r>
          </a:p>
          <a:p>
            <a:r>
              <a:rPr lang="en-US" altLang="en-US"/>
              <a:t>budget</a:t>
            </a:r>
          </a:p>
          <a:p>
            <a:endParaRPr lang="en-US" altLang="en-US"/>
          </a:p>
        </p:txBody>
      </p:sp>
      <p:sp>
        <p:nvSpPr>
          <p:cNvPr id="47112" name="Diamond 2"/>
          <p:cNvSpPr>
            <a:spLocks noChangeArrowheads="1"/>
          </p:cNvSpPr>
          <p:nvPr/>
        </p:nvSpPr>
        <p:spPr bwMode="auto">
          <a:xfrm>
            <a:off x="3733800" y="5408465"/>
            <a:ext cx="1804988" cy="963613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i="1"/>
              <a:t>inst_dept  </a:t>
            </a:r>
          </a:p>
        </p:txBody>
      </p:sp>
      <p:cxnSp>
        <p:nvCxnSpPr>
          <p:cNvPr id="47113" name="Straight Connector 5"/>
          <p:cNvCxnSpPr>
            <a:cxnSpLocks noChangeShapeType="1"/>
            <a:stCxn id="47110" idx="3"/>
            <a:endCxn id="47112" idx="1"/>
          </p:cNvCxnSpPr>
          <p:nvPr/>
        </p:nvCxnSpPr>
        <p:spPr bwMode="auto">
          <a:xfrm flipV="1">
            <a:off x="2998788" y="5891065"/>
            <a:ext cx="735012" cy="14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114" name="Straight Connector 7"/>
          <p:cNvCxnSpPr>
            <a:cxnSpLocks noChangeShapeType="1"/>
            <a:stCxn id="47112" idx="3"/>
            <a:endCxn id="47111" idx="1"/>
          </p:cNvCxnSpPr>
          <p:nvPr/>
        </p:nvCxnSpPr>
        <p:spPr bwMode="auto">
          <a:xfrm>
            <a:off x="5538788" y="5891065"/>
            <a:ext cx="855662" cy="6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01293BB-650E-6649-9A75-31A5F10C4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249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>
          <a:xfrm>
            <a:off x="742950" y="38100"/>
            <a:ext cx="8420100" cy="68262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E-R Diagram for a University Enterprise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4422E72-198A-A846-8DAC-E522D2004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824" y="914400"/>
            <a:ext cx="6078376" cy="55689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301023B-F16E-4744-9E9F-5248F46C9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5" y="914400"/>
            <a:ext cx="3215245" cy="1336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CEB4862-0478-E941-AA0B-B9C5687F2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" y="2444750"/>
            <a:ext cx="3500114" cy="183197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29DE013-71A9-084D-BCCE-11565C16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45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8677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885825" y="2439988"/>
            <a:ext cx="80772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Reduction to Relation Schemas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1345D47-34DE-3645-A4D2-837586CB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2125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885825" y="114300"/>
            <a:ext cx="80772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Reduction to Relation Schemas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670800" cy="4137025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Entity sets and relationship sets can be expressed uniformly as </a:t>
            </a:r>
            <a:r>
              <a:rPr lang="en-US" altLang="en-US" sz="2400" i="1" dirty="0"/>
              <a:t>relation schemas </a:t>
            </a:r>
            <a:r>
              <a:rPr lang="en-US" altLang="en-US" sz="2400" dirty="0"/>
              <a:t>that represent the contents of the database.</a:t>
            </a:r>
          </a:p>
          <a:p>
            <a:r>
              <a:rPr lang="en-US" altLang="en-US" sz="2400" dirty="0"/>
              <a:t>A database which conforms to an E-R diagram can be represented by a collection of schemas.</a:t>
            </a:r>
          </a:p>
          <a:p>
            <a:r>
              <a:rPr lang="en-US" altLang="en-US" sz="2400" dirty="0"/>
              <a:t>For each entity set and relationship set there is a unique schema that is assigned the name of the corresponding entity set or relationship set.</a:t>
            </a:r>
          </a:p>
          <a:p>
            <a:r>
              <a:rPr lang="en-US" altLang="en-US" sz="2400" dirty="0"/>
              <a:t>Each schema has a number of columns (generally corresponding to attributes), which have unique names.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59B587DA-FB53-9946-B79C-99E9946C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5249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60437" y="1409964"/>
            <a:ext cx="7223125" cy="2528887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 strong entity set reduces to a schema with the same attributes</a:t>
            </a:r>
            <a:br>
              <a:rPr lang="en-US" altLang="en-US" sz="2400" dirty="0"/>
            </a:br>
            <a:r>
              <a:rPr lang="en-US" altLang="en-US" sz="2400" dirty="0"/>
              <a:t>   </a:t>
            </a:r>
            <a:r>
              <a:rPr lang="en-US" altLang="en-US" sz="2400" dirty="0">
                <a:solidFill>
                  <a:srgbClr val="FF0000"/>
                </a:solidFill>
              </a:rPr>
              <a:t>        </a:t>
            </a:r>
            <a:r>
              <a:rPr lang="en-US" altLang="en-US" sz="2400" i="1" dirty="0">
                <a:solidFill>
                  <a:srgbClr val="FF0000"/>
                </a:solidFill>
              </a:rPr>
              <a:t>student(</a:t>
            </a:r>
            <a:r>
              <a:rPr lang="en-US" altLang="en-US" sz="2400" i="1" u="sng" dirty="0">
                <a:solidFill>
                  <a:srgbClr val="FF0000"/>
                </a:solidFill>
              </a:rPr>
              <a:t>ID</a:t>
            </a:r>
            <a:r>
              <a:rPr lang="en-US" altLang="en-US" sz="2400" i="1" dirty="0">
                <a:solidFill>
                  <a:srgbClr val="FF0000"/>
                </a:solidFill>
              </a:rPr>
              <a:t>, name, </a:t>
            </a:r>
            <a:r>
              <a:rPr lang="en-US" altLang="en-US" sz="2400" i="1" dirty="0" err="1">
                <a:solidFill>
                  <a:srgbClr val="FF0000"/>
                </a:solidFill>
              </a:rPr>
              <a:t>tot_cred</a:t>
            </a:r>
            <a:r>
              <a:rPr lang="en-US" altLang="en-US" sz="2400" i="1" dirty="0">
                <a:solidFill>
                  <a:srgbClr val="FF0000"/>
                </a:solidFill>
              </a:rPr>
              <a:t>)</a:t>
            </a:r>
            <a:endParaRPr lang="en-US" altLang="en-US" sz="2400" dirty="0"/>
          </a:p>
          <a:p>
            <a:r>
              <a:rPr lang="en-US" altLang="en-US" sz="2400" dirty="0"/>
              <a:t>A weak entity set becomes a table that includes a column for the primary key of the identifying strong entity set </a:t>
            </a:r>
          </a:p>
          <a:p>
            <a:pPr>
              <a:buFont typeface="Monotype Sorts" charset="2"/>
              <a:buNone/>
            </a:pPr>
            <a:r>
              <a:rPr lang="en-US" altLang="en-US" sz="2400" i="1" dirty="0"/>
              <a:t>			</a:t>
            </a:r>
            <a:r>
              <a:rPr lang="en-US" altLang="en-US" sz="2400" i="1" dirty="0">
                <a:solidFill>
                  <a:srgbClr val="FF0000"/>
                </a:solidFill>
              </a:rPr>
              <a:t>section ( </a:t>
            </a:r>
            <a:r>
              <a:rPr lang="en-US" altLang="en-US" sz="2400" i="1" u="sng" dirty="0" err="1">
                <a:solidFill>
                  <a:srgbClr val="FF0000"/>
                </a:solidFill>
              </a:rPr>
              <a:t>course_id</a:t>
            </a:r>
            <a:r>
              <a:rPr lang="en-US" altLang="en-US" sz="2400" i="1" u="sng" dirty="0">
                <a:solidFill>
                  <a:srgbClr val="FF0000"/>
                </a:solidFill>
              </a:rPr>
              <a:t>, </a:t>
            </a:r>
            <a:r>
              <a:rPr lang="en-US" altLang="en-US" sz="2400" i="1" u="sng" dirty="0" err="1">
                <a:solidFill>
                  <a:srgbClr val="FF0000"/>
                </a:solidFill>
              </a:rPr>
              <a:t>sec_id</a:t>
            </a:r>
            <a:r>
              <a:rPr lang="en-US" altLang="en-US" sz="2400" i="1" u="sng" dirty="0">
                <a:solidFill>
                  <a:srgbClr val="FF0000"/>
                </a:solidFill>
              </a:rPr>
              <a:t>, </a:t>
            </a:r>
            <a:r>
              <a:rPr lang="en-US" altLang="en-US" sz="2400" i="1" u="sng" dirty="0" err="1">
                <a:solidFill>
                  <a:srgbClr val="FF0000"/>
                </a:solidFill>
              </a:rPr>
              <a:t>sem</a:t>
            </a:r>
            <a:r>
              <a:rPr lang="en-US" altLang="en-US" sz="2400" i="1" u="sng" dirty="0">
                <a:solidFill>
                  <a:srgbClr val="FF0000"/>
                </a:solidFill>
              </a:rPr>
              <a:t>, year</a:t>
            </a:r>
            <a:r>
              <a:rPr lang="en-US" altLang="en-US" sz="2400" i="1" dirty="0">
                <a:solidFill>
                  <a:srgbClr val="FF0000"/>
                </a:solidFill>
              </a:rPr>
              <a:t> )</a:t>
            </a:r>
          </a:p>
        </p:txBody>
      </p:sp>
      <p:pic>
        <p:nvPicPr>
          <p:cNvPr id="5120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800600"/>
            <a:ext cx="5707063" cy="1211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19EB2D2-C2FC-734E-AFE2-C8F9C6059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48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41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73113" y="-11113"/>
            <a:ext cx="8370887" cy="609601"/>
          </a:xfrm>
        </p:spPr>
        <p:txBody>
          <a:bodyPr/>
          <a:lstStyle/>
          <a:p>
            <a:pPr>
              <a:defRPr/>
            </a:pPr>
            <a:r>
              <a:rPr lang="en-US" altLang="en-US" sz="240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Representation of Entity Sets with Composite Attributes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849563" y="1104900"/>
            <a:ext cx="6026150" cy="509746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sz="2000" dirty="0"/>
              <a:t>Composite attributes are flattened out by creating a separate attribute for each component attribute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anose="020B0600070205080204" pitchFamily="34" charset="-128"/>
              </a:rPr>
              <a:t>Example: given entity set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sz="2000" dirty="0">
                <a:ea typeface="ＭＳ Ｐゴシック" panose="020B0600070205080204" pitchFamily="34" charset="-128"/>
              </a:rPr>
              <a:t> with composite attribute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name</a:t>
            </a:r>
            <a:r>
              <a:rPr lang="en-US" altLang="en-US" sz="2000" dirty="0">
                <a:ea typeface="ＭＳ Ｐゴシック" panose="020B0600070205080204" pitchFamily="34" charset="-128"/>
              </a:rPr>
              <a:t> with component attributes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first_name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 </a:t>
            </a:r>
            <a:r>
              <a:rPr lang="en-US" altLang="en-US" sz="20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last_name</a:t>
            </a:r>
            <a:r>
              <a:rPr lang="en-US" altLang="en-US" sz="2000" dirty="0">
                <a:ea typeface="ＭＳ Ｐゴシック" panose="020B0600070205080204" pitchFamily="34" charset="-128"/>
              </a:rPr>
              <a:t> the schema corresponding to the entity set has two attributes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name_first_name</a:t>
            </a:r>
            <a:r>
              <a:rPr lang="en-US" altLang="en-US" sz="2000" dirty="0">
                <a:ea typeface="ＭＳ Ｐゴシック" panose="020B0600070205080204" pitchFamily="34" charset="-128"/>
              </a:rPr>
              <a:t>  and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name_last_name</a:t>
            </a:r>
            <a:endParaRPr lang="en-US" altLang="en-US" sz="2000" i="1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sz="2000" dirty="0">
                <a:ea typeface="ＭＳ Ｐゴシック" panose="020B0600070205080204" pitchFamily="34" charset="-128"/>
              </a:rPr>
              <a:t>Prefix omitted if there is no ambiguity (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name_first_name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 </a:t>
            </a:r>
            <a:r>
              <a:rPr lang="en-US" altLang="en-US" sz="2000" dirty="0">
                <a:ea typeface="ＭＳ Ｐゴシック" panose="020B0600070205080204" pitchFamily="34" charset="-128"/>
              </a:rPr>
              <a:t>could be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first_name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)</a:t>
            </a:r>
            <a:endParaRPr lang="en-US" altLang="en-US" sz="2000" dirty="0">
              <a:ea typeface="ＭＳ Ｐゴシック" panose="020B0600070205080204" pitchFamily="34" charset="-128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000" dirty="0"/>
              <a:t>Ignoring multivalued attributes, extended instructor schema is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000" i="1" dirty="0">
                <a:ea typeface="ＭＳ Ｐゴシック" panose="020B0600070205080204" pitchFamily="34" charset="-128"/>
              </a:rPr>
              <a:t>instructor(ID, </a:t>
            </a:r>
            <a:br>
              <a:rPr lang="en-US" altLang="en-US" sz="2000" i="1" dirty="0">
                <a:ea typeface="ＭＳ Ｐゴシック" panose="020B0600070205080204" pitchFamily="34" charset="-128"/>
              </a:rPr>
            </a:br>
            <a:r>
              <a:rPr lang="en-US" altLang="en-US" sz="2000" i="1" dirty="0">
                <a:ea typeface="ＭＳ Ｐゴシック" panose="020B0600070205080204" pitchFamily="34" charset="-128"/>
              </a:rPr>
              <a:t>     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first_name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middle_initial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last_name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</a:t>
            </a:r>
            <a:br>
              <a:rPr lang="en-US" altLang="en-US" sz="2000" i="1" dirty="0">
                <a:ea typeface="ＭＳ Ｐゴシック" panose="020B0600070205080204" pitchFamily="34" charset="-128"/>
              </a:rPr>
            </a:br>
            <a:r>
              <a:rPr lang="en-US" altLang="en-US" sz="2000" i="1" dirty="0">
                <a:ea typeface="ＭＳ Ｐゴシック" panose="020B0600070205080204" pitchFamily="34" charset="-128"/>
              </a:rPr>
              <a:t>     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street_number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street_name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 </a:t>
            </a:r>
            <a:br>
              <a:rPr lang="en-US" altLang="en-US" sz="2000" i="1" dirty="0">
                <a:ea typeface="ＭＳ Ｐゴシック" panose="020B0600070205080204" pitchFamily="34" charset="-128"/>
              </a:rPr>
            </a:br>
            <a:r>
              <a:rPr lang="en-US" altLang="en-US" sz="2000" i="1" dirty="0">
                <a:ea typeface="ＭＳ Ｐゴシック" panose="020B0600070205080204" pitchFamily="34" charset="-128"/>
              </a:rPr>
              <a:t>          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apt_number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city, state,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zip_code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,  </a:t>
            </a:r>
            <a:br>
              <a:rPr lang="en-US" altLang="en-US" sz="2000" i="1" dirty="0">
                <a:ea typeface="ＭＳ Ｐゴシック" panose="020B0600070205080204" pitchFamily="34" charset="-128"/>
              </a:rPr>
            </a:br>
            <a:r>
              <a:rPr lang="en-US" altLang="en-US" sz="2000" i="1" dirty="0">
                <a:ea typeface="ＭＳ Ｐゴシック" panose="020B0600070205080204" pitchFamily="34" charset="-128"/>
              </a:rPr>
              <a:t>      </a:t>
            </a:r>
            <a:r>
              <a:rPr lang="en-US" altLang="en-US" sz="2000" i="1" dirty="0" err="1">
                <a:ea typeface="ＭＳ Ｐゴシック" panose="020B0600070205080204" pitchFamily="34" charset="-128"/>
              </a:rPr>
              <a:t>date_of_birth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)</a:t>
            </a: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  <p:pic>
        <p:nvPicPr>
          <p:cNvPr id="5222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22375"/>
            <a:ext cx="2284413" cy="484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4CA3FA4-74C2-194B-9CE2-5BE717EA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49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8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/>
          <a:p>
            <a:r>
              <a:rPr lang="en-US" altLang="en-US" sz="4000" cap="small" dirty="0"/>
              <a:t>Overview of the Design Process</a:t>
            </a:r>
            <a:endParaRPr lang="en-US" altLang="en-US" sz="4000" cap="small" dirty="0">
              <a:effectLst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7538" y="1524000"/>
            <a:ext cx="8069262" cy="43751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sz="2400" b="1" cap="small" dirty="0"/>
              <a:t>Final Phase</a:t>
            </a:r>
            <a:r>
              <a:rPr lang="en-US" altLang="en-US" sz="2400" dirty="0"/>
              <a:t> -- Moving from an abstract data model to the implementation of the database</a:t>
            </a:r>
            <a:endParaRPr lang="en-US" altLang="en-US" sz="2400" i="1" dirty="0"/>
          </a:p>
          <a:p>
            <a:pPr marL="800100" lvl="1" indent="-342900"/>
            <a:r>
              <a:rPr lang="en-US" altLang="en-US" sz="2400" b="1" cap="small" dirty="0">
                <a:ea typeface="ＭＳ Ｐゴシック" panose="020B0600070205080204" pitchFamily="34" charset="-128"/>
              </a:rPr>
              <a:t>Logical Design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–  Deciding on the database schema. Database design requires that we find a “good” collection of relation schemas.</a:t>
            </a:r>
          </a:p>
          <a:p>
            <a:pPr marL="1143000" lvl="2" indent="-342900">
              <a:buFont typeface="Wingdings" panose="05000000000000000000" pitchFamily="2" charset="2"/>
              <a:buChar char="§"/>
            </a:pPr>
            <a:r>
              <a:rPr lang="en-US" altLang="en-US" b="1" dirty="0">
                <a:ea typeface="ＭＳ Ｐゴシック" panose="020B0600070205080204" pitchFamily="34" charset="-128"/>
              </a:rPr>
              <a:t>Business decision</a:t>
            </a:r>
            <a:r>
              <a:rPr lang="en-US" altLang="en-US" dirty="0">
                <a:ea typeface="ＭＳ Ｐゴシック" panose="020B0600070205080204" pitchFamily="34" charset="-128"/>
              </a:rPr>
              <a:t> – What attributes should we record in the database?</a:t>
            </a:r>
          </a:p>
          <a:p>
            <a:pPr marL="1143000" lvl="2" indent="-342900">
              <a:buFont typeface="Wingdings" panose="05000000000000000000" pitchFamily="2" charset="2"/>
              <a:buChar char="§"/>
            </a:pPr>
            <a:r>
              <a:rPr lang="en-US" altLang="en-US" b="1" dirty="0">
                <a:ea typeface="ＭＳ Ｐゴシック" panose="020B0600070205080204" pitchFamily="34" charset="-128"/>
              </a:rPr>
              <a:t>Computer Science decision</a:t>
            </a:r>
            <a:r>
              <a:rPr lang="en-US" altLang="en-US" dirty="0">
                <a:ea typeface="ＭＳ Ｐゴシック" panose="020B0600070205080204" pitchFamily="34" charset="-128"/>
              </a:rPr>
              <a:t> –  What relation schemas should we have and how should the attributes be distributed among the various relation schemas?</a:t>
            </a:r>
          </a:p>
          <a:p>
            <a:pPr marL="800100" lvl="1" indent="-342900"/>
            <a:r>
              <a:rPr lang="en-US" altLang="en-US" sz="2400" b="1" dirty="0">
                <a:ea typeface="ＭＳ Ｐゴシック" panose="020B0600070205080204" pitchFamily="34" charset="-128"/>
              </a:rPr>
              <a:t>Physical Design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sz="2400" dirty="0"/>
          </a:p>
          <a:p>
            <a:pPr>
              <a:buFont typeface="Monotype Sorts" charset="2"/>
              <a:buNone/>
            </a:pPr>
            <a:r>
              <a:rPr lang="en-US" altLang="en-US" sz="2400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8196" name="Rectangle 3"/>
          <p:cNvSpPr>
            <a:spLocks noChangeArrowheads="1"/>
          </p:cNvSpPr>
          <p:nvPr/>
        </p:nvSpPr>
        <p:spPr bwMode="auto">
          <a:xfrm>
            <a:off x="927100" y="1074738"/>
            <a:ext cx="74501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Monotype Sorts" charset="2"/>
              <a:buNone/>
            </a:pPr>
            <a:endParaRPr lang="en-US" altLang="en-US"/>
          </a:p>
          <a:p>
            <a:pPr>
              <a:buFont typeface="Monotype Sorts" charset="2"/>
              <a:buNone/>
            </a:pPr>
            <a:r>
              <a:rPr lang="en-US" altLang="en-US">
                <a:sym typeface="Symbol" panose="05050102010706020507" pitchFamily="18" charset="2"/>
              </a:rPr>
              <a:t> </a:t>
            </a:r>
            <a:endParaRPr lang="en-US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B322884-2D6C-B643-A0B6-F3F770BF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415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06425" y="381000"/>
            <a:ext cx="8537575" cy="6096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4000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Representation of Entity Sets with Multivalued Attributes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777598" y="1524000"/>
            <a:ext cx="8214002" cy="479331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A multivalued attribute </a:t>
            </a:r>
            <a:r>
              <a:rPr lang="en-US" altLang="en-US" sz="2400" i="1" dirty="0"/>
              <a:t>M</a:t>
            </a:r>
            <a:r>
              <a:rPr lang="en-US" altLang="en-US" sz="2400" dirty="0"/>
              <a:t> of an entity </a:t>
            </a:r>
            <a:r>
              <a:rPr lang="en-US" altLang="en-US" sz="2400" i="1" dirty="0"/>
              <a:t>E</a:t>
            </a:r>
            <a:r>
              <a:rPr lang="en-US" altLang="en-US" sz="2400" dirty="0"/>
              <a:t> is represented by a separate schema </a:t>
            </a:r>
            <a:r>
              <a:rPr lang="en-US" altLang="en-US" sz="2400" i="1" dirty="0"/>
              <a:t>EM</a:t>
            </a:r>
            <a:endParaRPr lang="en-US" altLang="en-US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Schema </a:t>
            </a:r>
            <a:r>
              <a:rPr lang="en-US" altLang="en-US" sz="2400" i="1" dirty="0"/>
              <a:t>EM</a:t>
            </a:r>
            <a:r>
              <a:rPr lang="en-US" altLang="en-US" sz="2400" dirty="0"/>
              <a:t> has attributes corresponding to the primary key of </a:t>
            </a:r>
            <a:r>
              <a:rPr lang="en-US" altLang="en-US" sz="2400" i="1" dirty="0"/>
              <a:t>E</a:t>
            </a:r>
            <a:r>
              <a:rPr lang="en-US" altLang="en-US" sz="2400" dirty="0"/>
              <a:t> and an attribute corresponding to multivalued attribute </a:t>
            </a:r>
            <a:r>
              <a:rPr lang="en-US" altLang="en-US" sz="2400" i="1" dirty="0"/>
              <a:t>M</a:t>
            </a:r>
            <a:endParaRPr lang="en-US" altLang="en-US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Example:  Multivalued attribute </a:t>
            </a:r>
            <a:r>
              <a:rPr lang="en-US" altLang="en-US" sz="2400" i="1" dirty="0" err="1"/>
              <a:t>phone_number</a:t>
            </a:r>
            <a:r>
              <a:rPr lang="en-US" altLang="en-US" sz="2400" i="1" dirty="0"/>
              <a:t> </a:t>
            </a:r>
            <a:r>
              <a:rPr lang="en-US" altLang="en-US" sz="2400" dirty="0"/>
              <a:t>of </a:t>
            </a:r>
            <a:r>
              <a:rPr lang="en-US" altLang="en-US" sz="2400" i="1" dirty="0"/>
              <a:t>instructor</a:t>
            </a:r>
            <a:r>
              <a:rPr lang="en-US" altLang="en-US" sz="2400" dirty="0"/>
              <a:t> is represented by a schema:</a:t>
            </a:r>
            <a:br>
              <a:rPr lang="en-US" altLang="en-US" sz="2400" dirty="0"/>
            </a:br>
            <a:r>
              <a:rPr lang="en-US" altLang="en-US" sz="2400" dirty="0"/>
              <a:t>   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2400" i="1" dirty="0" err="1">
                <a:solidFill>
                  <a:srgbClr val="FF0000"/>
                </a:solidFill>
              </a:rPr>
              <a:t>inst_phone</a:t>
            </a:r>
            <a:r>
              <a:rPr lang="en-US" altLang="en-US" sz="2400" i="1" dirty="0">
                <a:solidFill>
                  <a:srgbClr val="FF0000"/>
                </a:solidFill>
              </a:rPr>
              <a:t>= </a:t>
            </a:r>
            <a:r>
              <a:rPr lang="en-US" altLang="en-US" sz="2400" dirty="0">
                <a:solidFill>
                  <a:srgbClr val="FF0000"/>
                </a:solidFill>
              </a:rPr>
              <a:t>(</a:t>
            </a:r>
            <a:r>
              <a:rPr lang="en-US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en-US" sz="2400" i="1" u="sng" dirty="0">
                <a:solidFill>
                  <a:srgbClr val="FF0000"/>
                </a:solidFill>
              </a:rPr>
              <a:t>ID</a:t>
            </a:r>
            <a:r>
              <a:rPr lang="en-US" altLang="en-US" sz="2400" i="1" dirty="0">
                <a:solidFill>
                  <a:srgbClr val="FF0000"/>
                </a:solidFill>
              </a:rPr>
              <a:t>, </a:t>
            </a:r>
            <a:r>
              <a:rPr lang="en-US" altLang="en-US" sz="2400" i="1" u="sng" dirty="0" err="1">
                <a:solidFill>
                  <a:srgbClr val="FF0000"/>
                </a:solidFill>
              </a:rPr>
              <a:t>phone_number</a:t>
            </a:r>
            <a:r>
              <a:rPr lang="en-US" altLang="en-US" sz="2400" dirty="0">
                <a:solidFill>
                  <a:srgbClr val="FF0000"/>
                </a:solidFill>
              </a:rPr>
              <a:t>)</a:t>
            </a:r>
            <a:r>
              <a:rPr lang="en-US" altLang="en-US" sz="2400" i="1" dirty="0">
                <a:solidFill>
                  <a:srgbClr val="FF0000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Each value of the multivalued attribute maps to a separate tuple of the relation on schema </a:t>
            </a:r>
            <a:r>
              <a:rPr lang="en-US" altLang="en-US" sz="2400" i="1" dirty="0"/>
              <a:t>EM</a:t>
            </a:r>
            <a:endParaRPr lang="en-US" altLang="en-US" sz="2400" dirty="0"/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For example, an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sz="2400" dirty="0">
                <a:ea typeface="ＭＳ Ｐゴシック" panose="020B0600070205080204" pitchFamily="34" charset="-128"/>
              </a:rPr>
              <a:t> entity with primary key  22222 and phone numbers 456-7890 and 123-4567 maps to two tuples:   (22222, 456-7890) and (22222, 123-4567)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3C9F7-D2B9-C34B-81E6-3ABA51F4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50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3269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666750" y="96838"/>
            <a:ext cx="8429625" cy="6032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Sets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5663" y="1189038"/>
            <a:ext cx="7335837" cy="1966912"/>
          </a:xfrm>
        </p:spPr>
        <p:txBody>
          <a:bodyPr/>
          <a:lstStyle/>
          <a:p>
            <a:r>
              <a:rPr lang="en-US" altLang="en-US" sz="2000" dirty="0"/>
              <a:t>A many-to-many relationship set is represented as a schema with attributes for the primary keys of the two participating entity sets, and any descriptive attributes of the relationship set. </a:t>
            </a:r>
          </a:p>
          <a:p>
            <a:r>
              <a:rPr lang="en-US" altLang="en-US" sz="2000" dirty="0"/>
              <a:t>Example: schema for relationship set </a:t>
            </a:r>
            <a:r>
              <a:rPr lang="en-US" altLang="en-US" sz="2000" i="1" dirty="0"/>
              <a:t>advisor</a:t>
            </a:r>
            <a:endParaRPr lang="en-US" altLang="en-US" sz="800" i="1" dirty="0"/>
          </a:p>
          <a:p>
            <a:pPr>
              <a:buFont typeface="Monotype Sorts" charset="2"/>
              <a:buNone/>
            </a:pPr>
            <a:endParaRPr lang="en-US" altLang="en-US" sz="800" i="1" dirty="0"/>
          </a:p>
          <a:p>
            <a:pPr>
              <a:buFont typeface="Monotype Sorts" charset="2"/>
              <a:buNone/>
            </a:pPr>
            <a:r>
              <a:rPr lang="en-US" altLang="en-US" sz="800" dirty="0">
                <a:solidFill>
                  <a:srgbClr val="FF0000"/>
                </a:solidFill>
              </a:rPr>
              <a:t>	         </a:t>
            </a:r>
            <a:r>
              <a:rPr lang="en-US" altLang="en-US" sz="2000" i="1" dirty="0">
                <a:solidFill>
                  <a:srgbClr val="FF0000"/>
                </a:solidFill>
              </a:rPr>
              <a:t>advisor = </a:t>
            </a:r>
            <a:r>
              <a:rPr lang="en-US" altLang="en-US" sz="2000" dirty="0">
                <a:solidFill>
                  <a:srgbClr val="FF0000"/>
                </a:solidFill>
              </a:rPr>
              <a:t>(</a:t>
            </a:r>
            <a:r>
              <a:rPr lang="en-US" altLang="en-US" sz="2000" i="1" u="sng" dirty="0" err="1">
                <a:solidFill>
                  <a:srgbClr val="FF0000"/>
                </a:solidFill>
              </a:rPr>
              <a:t>s_id</a:t>
            </a:r>
            <a:r>
              <a:rPr lang="en-US" altLang="en-US" sz="2000" i="1" u="sng" dirty="0">
                <a:solidFill>
                  <a:srgbClr val="FF0000"/>
                </a:solidFill>
              </a:rPr>
              <a:t>, </a:t>
            </a:r>
            <a:r>
              <a:rPr lang="en-US" altLang="en-US" sz="2000" i="1" u="sng" dirty="0" err="1">
                <a:solidFill>
                  <a:srgbClr val="FF0000"/>
                </a:solidFill>
              </a:rPr>
              <a:t>i_id</a:t>
            </a:r>
            <a:r>
              <a:rPr lang="en-US" altLang="en-US" sz="2000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427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325" y="3806860"/>
            <a:ext cx="6019800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903081B-683E-9B4E-BDFB-848925B9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51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600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Redundancy of Schemas</a:t>
            </a:r>
          </a:p>
        </p:txBody>
      </p:sp>
      <p:sp>
        <p:nvSpPr>
          <p:cNvPr id="55299" name="Rectangle 4"/>
          <p:cNvSpPr>
            <a:spLocks noChangeArrowheads="1"/>
          </p:cNvSpPr>
          <p:nvPr/>
        </p:nvSpPr>
        <p:spPr bwMode="auto">
          <a:xfrm>
            <a:off x="636588" y="1079500"/>
            <a:ext cx="7758112" cy="212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Many-to-one and one-to-many relationship sets that are total on the many-side can be represented by adding an extra attribute to the “many” side, containing the primary key of the “one” side</a:t>
            </a:r>
          </a:p>
          <a:p>
            <a:pPr>
              <a:lnSpc>
                <a:spcPct val="90000"/>
              </a:lnSpc>
              <a:spcBef>
                <a:spcPct val="350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Example: Instead of creating a schema for relationship set </a:t>
            </a:r>
            <a:r>
              <a:rPr kumimoji="1" lang="en-US" altLang="en-US" sz="2400" i="1" dirty="0" err="1">
                <a:latin typeface="Calibri" panose="020F0502020204030204" pitchFamily="34" charset="0"/>
                <a:cs typeface="Calibri" panose="020F0502020204030204" pitchFamily="34" charset="0"/>
              </a:rPr>
              <a:t>inst_dept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add an attribute </a:t>
            </a:r>
            <a:r>
              <a:rPr kumimoji="1" lang="en-US" altLang="en-US" sz="2400" i="1" dirty="0" err="1">
                <a:latin typeface="Calibri" panose="020F0502020204030204" pitchFamily="34" charset="0"/>
                <a:cs typeface="Calibri" panose="020F0502020204030204" pitchFamily="34" charset="0"/>
              </a:rPr>
              <a:t>dept_name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to the schema arising from entity set </a:t>
            </a:r>
            <a:r>
              <a:rPr kumimoji="1" lang="en-US" alt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instructor</a:t>
            </a:r>
          </a:p>
        </p:txBody>
      </p:sp>
      <p:sp>
        <p:nvSpPr>
          <p:cNvPr id="55300" name="Rectangle 6"/>
          <p:cNvSpPr>
            <a:spLocks noChangeArrowheads="1"/>
          </p:cNvSpPr>
          <p:nvPr/>
        </p:nvSpPr>
        <p:spPr bwMode="auto">
          <a:xfrm rot="-372694">
            <a:off x="1723221" y="3883758"/>
            <a:ext cx="1970088" cy="2809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grpSp>
        <p:nvGrpSpPr>
          <p:cNvPr id="2" name="Group 13"/>
          <p:cNvGrpSpPr>
            <a:grpSpLocks/>
          </p:cNvGrpSpPr>
          <p:nvPr/>
        </p:nvGrpSpPr>
        <p:grpSpPr bwMode="auto">
          <a:xfrm>
            <a:off x="1295415" y="3505200"/>
            <a:ext cx="6728490" cy="2930661"/>
            <a:chOff x="52" y="1690"/>
            <a:chExt cx="5431" cy="2844"/>
          </a:xfrm>
        </p:grpSpPr>
        <p:pic>
          <p:nvPicPr>
            <p:cNvPr id="55302" name="Picture 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52" t="423" r="7481" b="61655"/>
            <a:stretch>
              <a:fillRect/>
            </a:stretch>
          </p:blipFill>
          <p:spPr bwMode="auto">
            <a:xfrm>
              <a:off x="175" y="1989"/>
              <a:ext cx="5308" cy="2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5303" name="Rectangle 11"/>
            <p:cNvSpPr>
              <a:spLocks noChangeArrowheads="1"/>
            </p:cNvSpPr>
            <p:nvPr/>
          </p:nvSpPr>
          <p:spPr bwMode="auto">
            <a:xfrm>
              <a:off x="52" y="1915"/>
              <a:ext cx="2221" cy="4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5304" name="Rectangle 12"/>
            <p:cNvSpPr>
              <a:spLocks noChangeArrowheads="1"/>
            </p:cNvSpPr>
            <p:nvPr/>
          </p:nvSpPr>
          <p:spPr bwMode="auto">
            <a:xfrm>
              <a:off x="1920" y="1690"/>
              <a:ext cx="374" cy="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99C793F-0F74-004D-8530-D84D6890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2241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62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Redundancy of Schemas (Cont.)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768350" y="1289050"/>
            <a:ext cx="7994650" cy="36147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sz="2400" dirty="0"/>
              <a:t>For one-to-one relationship sets, either side can be chosen to act as the “many” side</a:t>
            </a:r>
          </a:p>
          <a:p>
            <a:pPr lvl="1">
              <a:lnSpc>
                <a:spcPct val="90000"/>
              </a:lnSpc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That is, an extra attribute can be added to either of the tables corresponding to the two entity sets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sz="2400" dirty="0"/>
              <a:t>If participation is </a:t>
            </a:r>
            <a:r>
              <a:rPr lang="en-US" altLang="en-US" sz="2400" i="1" dirty="0"/>
              <a:t>partial</a:t>
            </a:r>
            <a:r>
              <a:rPr lang="en-US" altLang="en-US" sz="2400" dirty="0"/>
              <a:t> on the “many” side, replacing a schema by an extra attribute in the schema corresponding to the “many” side could result in null values</a:t>
            </a:r>
          </a:p>
          <a:p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8FB51F1-7425-B34C-AB67-6A1C4E13C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53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4592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62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Redundancy of Schemas (Cont.)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55663" y="1222375"/>
            <a:ext cx="7391400" cy="4876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sz="2400" dirty="0"/>
              <a:t>The schema corresponding to a relationship set linking a weak entity set to its identifying strong entity set is redundant.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altLang="en-US" sz="2400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sz="2400" dirty="0"/>
              <a:t>Example: The </a:t>
            </a:r>
            <a:r>
              <a:rPr lang="en-US" altLang="en-US" sz="2400" i="1" dirty="0"/>
              <a:t>section </a:t>
            </a:r>
            <a:r>
              <a:rPr lang="en-US" altLang="en-US" sz="2400" dirty="0"/>
              <a:t>schema already contains the attributes that would appear in the </a:t>
            </a:r>
            <a:r>
              <a:rPr lang="en-US" altLang="en-US" sz="2400" i="1" dirty="0" err="1"/>
              <a:t>sec_course</a:t>
            </a:r>
            <a:r>
              <a:rPr lang="en-US" altLang="en-US" sz="2400" dirty="0"/>
              <a:t> schema</a:t>
            </a:r>
          </a:p>
          <a:p>
            <a:endParaRPr lang="en-US" altLang="en-US" sz="2400" dirty="0"/>
          </a:p>
        </p:txBody>
      </p:sp>
      <p:pic>
        <p:nvPicPr>
          <p:cNvPr id="57348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343400"/>
            <a:ext cx="5707063" cy="121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D31061C-03D5-4B4A-999B-B9E28307C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54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446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cap="small" dirty="0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768350" y="1676400"/>
            <a:ext cx="7994650" cy="43513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In designing a database schema, we must ensure that we </a:t>
            </a:r>
            <a:r>
              <a:rPr lang="en-US" altLang="en-US" sz="2400" dirty="0">
                <a:solidFill>
                  <a:srgbClr val="FF0000"/>
                </a:solidFill>
              </a:rPr>
              <a:t>avoid two major pitfalls</a:t>
            </a:r>
            <a:r>
              <a:rPr lang="en-US" altLang="en-US" sz="2400" dirty="0"/>
              <a:t>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b="1" cap="small" dirty="0">
                <a:ea typeface="ＭＳ Ｐゴシック" panose="020B0600070205080204" pitchFamily="34" charset="-128"/>
              </a:rPr>
              <a:t>Redundancy</a:t>
            </a:r>
            <a:r>
              <a:rPr lang="en-US" altLang="en-US" sz="2400" dirty="0">
                <a:ea typeface="ＭＳ Ｐゴシック" panose="020B0600070205080204" pitchFamily="34" charset="-128"/>
              </a:rPr>
              <a:t>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b="1" cap="small" dirty="0">
                <a:ea typeface="ＭＳ Ｐゴシック" panose="020B0600070205080204" pitchFamily="34" charset="-128"/>
              </a:rPr>
              <a:t>Incompleteness</a:t>
            </a:r>
            <a:r>
              <a:rPr lang="en-US" altLang="en-US" sz="2400" dirty="0">
                <a:ea typeface="ＭＳ Ｐゴシック" panose="020B0600070205080204" pitchFamily="34" charset="-128"/>
              </a:rPr>
              <a:t>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400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C2A2EE4-967F-904B-BA14-CC28E9F1F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1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cap="small" dirty="0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524000"/>
            <a:ext cx="8305800" cy="490378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sz="2400" b="1" cap="small" dirty="0"/>
              <a:t>Entity Relationship Model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sz="24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cap="small" dirty="0">
                <a:ea typeface="ＭＳ Ｐゴシック" panose="020B0600070205080204" pitchFamily="34" charset="-128"/>
              </a:rPr>
              <a:t>Entity</a:t>
            </a:r>
            <a:r>
              <a:rPr lang="en-US" altLang="en-US" dirty="0">
                <a:ea typeface="ＭＳ Ｐゴシック" panose="020B0600070205080204" pitchFamily="34" charset="-128"/>
              </a:rPr>
              <a:t>: a “</a:t>
            </a:r>
            <a:r>
              <a:rPr lang="en-US" altLang="en-US" b="1" u="sng" dirty="0">
                <a:ea typeface="ＭＳ Ｐゴシック" panose="020B0600070205080204" pitchFamily="34" charset="-128"/>
              </a:rPr>
              <a:t>thing</a:t>
            </a:r>
            <a:r>
              <a:rPr lang="en-US" altLang="en-US" dirty="0">
                <a:ea typeface="ＭＳ Ｐゴシック" panose="020B0600070205080204" pitchFamily="34" charset="-128"/>
              </a:rPr>
              <a:t>” or “</a:t>
            </a:r>
            <a:r>
              <a:rPr lang="en-US" altLang="en-US" b="1" u="sng" dirty="0">
                <a:ea typeface="ＭＳ Ｐゴシック" panose="020B0600070205080204" pitchFamily="34" charset="-128"/>
              </a:rPr>
              <a:t>object</a:t>
            </a:r>
            <a:r>
              <a:rPr lang="en-US" altLang="en-US" dirty="0">
                <a:ea typeface="ＭＳ Ｐゴシック" panose="020B0600070205080204" pitchFamily="34" charset="-128"/>
              </a:rPr>
              <a:t>” in the enterprise that is </a:t>
            </a:r>
            <a:r>
              <a:rPr lang="en-US" altLang="en-US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distinguishable</a:t>
            </a:r>
            <a:r>
              <a:rPr lang="en-US" altLang="en-US" dirty="0">
                <a:ea typeface="ＭＳ Ｐゴシック" panose="020B0600070205080204" pitchFamily="34" charset="-128"/>
              </a:rPr>
              <a:t>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sz="2400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attributes</a:t>
            </a:r>
            <a:endParaRPr lang="en-US" altLang="en-US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cap="small" dirty="0">
                <a:ea typeface="ＭＳ Ｐゴシック" panose="020B0600070205080204" pitchFamily="34" charset="-128"/>
              </a:rPr>
              <a:t>Relationship</a:t>
            </a:r>
            <a:r>
              <a:rPr lang="en-US" altLang="en-US" dirty="0">
                <a:ea typeface="ＭＳ Ｐゴシック" panose="020B0600070205080204" pitchFamily="34" charset="-128"/>
              </a:rPr>
              <a:t>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sz="2400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entity-relationship diagram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sz="2400" b="1" cap="small" dirty="0"/>
              <a:t>Normalization Theory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7B4E264-E52F-C745-8093-33287E4DB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424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469900" y="2736850"/>
            <a:ext cx="8267700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en-US" cap="small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422400" y="2851150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</a:pPr>
            <a:endParaRPr kumimoji="1" lang="en-US" altLang="en-US" sz="18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D4E7EF8-25D6-E344-ABB6-B69FB99A0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75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600200"/>
            <a:ext cx="7766050" cy="4876800"/>
          </a:xfrm>
        </p:spPr>
        <p:txBody>
          <a:bodyPr>
            <a:normAutofit/>
          </a:bodyPr>
          <a:lstStyle/>
          <a:p>
            <a:r>
              <a:rPr lang="en-US" altLang="en-US" sz="2400" dirty="0"/>
              <a:t>The ER data mode was developed to…. represents the overall logical structure of a database.</a:t>
            </a:r>
          </a:p>
          <a:p>
            <a:endParaRPr lang="en-US" altLang="en-US" sz="2400" dirty="0"/>
          </a:p>
          <a:p>
            <a:r>
              <a:rPr lang="en-US" altLang="en-US" sz="2400" dirty="0"/>
              <a:t>The ER data model employs </a:t>
            </a:r>
            <a:r>
              <a:rPr lang="en-US" altLang="en-US" sz="2400" b="1" u="sng" dirty="0">
                <a:solidFill>
                  <a:srgbClr val="FF0000"/>
                </a:solidFill>
              </a:rPr>
              <a:t>three basic concepts</a:t>
            </a:r>
            <a:r>
              <a:rPr lang="en-US" altLang="en-US" sz="2400" dirty="0"/>
              <a:t>: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sz="2400" dirty="0"/>
              <a:t>The ER model also has an associated diagrammatic representation, the </a:t>
            </a:r>
            <a:r>
              <a:rPr lang="en-US" altLang="en-US" sz="2400" b="1" dirty="0">
                <a:solidFill>
                  <a:srgbClr val="002060"/>
                </a:solidFill>
              </a:rPr>
              <a:t>ER diagram</a:t>
            </a:r>
            <a:r>
              <a:rPr lang="en-US" altLang="en-US" sz="2400" dirty="0"/>
              <a:t>, which can express the overall logical structure of a database graphically.</a:t>
            </a:r>
          </a:p>
          <a:p>
            <a:pPr>
              <a:buFont typeface="Monotype Sorts" charset="2"/>
              <a:buNone/>
            </a:pPr>
            <a:endParaRPr lang="en-US" altLang="en-US" sz="2400" dirty="0"/>
          </a:p>
          <a:p>
            <a:endParaRPr lang="en-US" alt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E61C3E3-DB05-6946-BBBE-11413245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591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29526</TotalTime>
  <Words>2704</Words>
  <Application>Microsoft Office PowerPoint</Application>
  <PresentationFormat>On-screen Show (4:3)</PresentationFormat>
  <Paragraphs>364</Paragraphs>
  <Slides>54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ＭＳ Ｐゴシック</vt:lpstr>
      <vt:lpstr>Arial</vt:lpstr>
      <vt:lpstr>Calibri</vt:lpstr>
      <vt:lpstr>Helvetica</vt:lpstr>
      <vt:lpstr>Monotype Sorts</vt:lpstr>
      <vt:lpstr>Symbol</vt:lpstr>
      <vt:lpstr>Times New Roman</vt:lpstr>
      <vt:lpstr>Wingdings</vt:lpstr>
      <vt:lpstr>Office Theme</vt:lpstr>
      <vt:lpstr>PowerPoint Presentation</vt:lpstr>
      <vt:lpstr>Course Contents</vt:lpstr>
      <vt:lpstr>PowerPoint Presentation</vt:lpstr>
      <vt:lpstr>Overview of the Design Process</vt:lpstr>
      <vt:lpstr>Overview of the Design Process</vt:lpstr>
      <vt:lpstr>Design Alternatives</vt:lpstr>
      <vt:lpstr>Design Approaches</vt:lpstr>
      <vt:lpstr>Outline of the ER Model</vt:lpstr>
      <vt:lpstr>ER model -- Database Modeling</vt:lpstr>
      <vt:lpstr>Entity Sets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Relationship  Sets ER Diagrams </vt:lpstr>
      <vt:lpstr>Relationship Sets (Cont.)</vt:lpstr>
      <vt:lpstr>Relationship Sets with Attributes</vt:lpstr>
      <vt:lpstr>Roles</vt:lpstr>
      <vt:lpstr>Degree of a Relationship Set</vt:lpstr>
      <vt:lpstr>Non-binary Relationship Sets</vt:lpstr>
      <vt:lpstr>Complex Attributes</vt:lpstr>
      <vt:lpstr>Composite Attributes</vt:lpstr>
      <vt:lpstr>Representing Complex Attributes  in ER Diagram</vt:lpstr>
      <vt:lpstr>Mapping Cardinality Constraints</vt:lpstr>
      <vt:lpstr>Mapping Cardinalities</vt:lpstr>
      <vt:lpstr>Mapping Cardinalities </vt:lpstr>
      <vt:lpstr>Cardinality Constraints in ER Diagram</vt:lpstr>
      <vt:lpstr>One-to-Many Relationship</vt:lpstr>
      <vt:lpstr>Many-to-One Relationships</vt:lpstr>
      <vt:lpstr>Many-to-Many Relationship</vt:lpstr>
      <vt:lpstr>Total  and Partial Participation</vt:lpstr>
      <vt:lpstr>Primary Key</vt:lpstr>
      <vt:lpstr>Primary key for Entity Sets</vt:lpstr>
      <vt:lpstr>Primary Key for Relationship Sets</vt:lpstr>
      <vt:lpstr>Primary Key for Relationship Sets</vt:lpstr>
      <vt:lpstr>Choice of Primary key for Binary Relationship</vt:lpstr>
      <vt:lpstr>Weak Entity Sets</vt:lpstr>
      <vt:lpstr>Weak Entity Sets (Cont.)</vt:lpstr>
      <vt:lpstr>Weak Entity Sets (Cont.)</vt:lpstr>
      <vt:lpstr>Weak Entity Sets (Cont.)</vt:lpstr>
      <vt:lpstr>Weak Entity Sets (Cont.)</vt:lpstr>
      <vt:lpstr>Expressing Weak Entity Sets</vt:lpstr>
      <vt:lpstr>Redundant Attributes</vt:lpstr>
      <vt:lpstr>E-R Diagram for a University Enterprise</vt:lpstr>
      <vt:lpstr>Reduction to Relation Schemas</vt:lpstr>
      <vt:lpstr>Reduction to Relation Schemas</vt:lpstr>
      <vt:lpstr>Representing Entity Sets</vt:lpstr>
      <vt:lpstr>Representation of Entity Sets with Composite Attributes</vt:lpstr>
      <vt:lpstr>Representation of Entity Sets with Multivalued Attributes</vt:lpstr>
      <vt:lpstr>Representing Relationship Sets</vt:lpstr>
      <vt:lpstr>Redundancy of Schemas</vt:lpstr>
      <vt:lpstr>Redundancy of Schemas (Cont.)</vt:lpstr>
      <vt:lpstr>Redundancy of Schemas (Cont.)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 all k-nearest neighbor queries in Hadoop</dc:title>
  <dc:creator>Administrator</dc:creator>
  <cp:lastModifiedBy>AL-AMIN</cp:lastModifiedBy>
  <cp:revision>910</cp:revision>
  <cp:lastPrinted>2017-11-05T03:12:43Z</cp:lastPrinted>
  <dcterms:created xsi:type="dcterms:W3CDTF">2006-08-16T00:00:00Z</dcterms:created>
  <dcterms:modified xsi:type="dcterms:W3CDTF">2019-07-28T04:43:32Z</dcterms:modified>
</cp:coreProperties>
</file>